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68" r:id="rId2"/>
    <p:sldId id="258" r:id="rId3"/>
    <p:sldId id="271" r:id="rId4"/>
    <p:sldId id="272" r:id="rId5"/>
    <p:sldId id="274" r:id="rId6"/>
    <p:sldId id="273" r:id="rId7"/>
    <p:sldId id="275" r:id="rId8"/>
    <p:sldId id="276" r:id="rId9"/>
    <p:sldId id="278" r:id="rId10"/>
    <p:sldId id="261" r:id="rId11"/>
    <p:sldId id="280" r:id="rId12"/>
  </p:sldIdLst>
  <p:sldSz cx="12192000" cy="6858000"/>
  <p:notesSz cx="6858000" cy="9144000"/>
  <p:defaultTextStyle>
    <a:defPPr>
      <a:defRPr lang="en-CH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F6F6"/>
    <a:srgbClr val="000000"/>
    <a:srgbClr val="69A3D1"/>
    <a:srgbClr val="6C757D"/>
    <a:srgbClr val="F8FAFB"/>
    <a:srgbClr val="FFFF00"/>
    <a:srgbClr val="F2F2F2"/>
    <a:srgbClr val="2078B4"/>
    <a:srgbClr val="0E9ED5"/>
    <a:srgbClr val="7FA1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439"/>
    <p:restoredTop sz="93020" autoAdjust="0"/>
  </p:normalViewPr>
  <p:slideViewPr>
    <p:cSldViewPr snapToGrid="0">
      <p:cViewPr>
        <p:scale>
          <a:sx n="83" d="100"/>
          <a:sy n="83" d="100"/>
        </p:scale>
        <p:origin x="204" y="-768"/>
      </p:cViewPr>
      <p:guideLst/>
    </p:cSldViewPr>
  </p:slideViewPr>
  <p:notesTextViewPr>
    <p:cViewPr>
      <p:scale>
        <a:sx n="85" d="100"/>
        <a:sy n="8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cos Constantinou" userId="67c3a1a4af469094" providerId="LiveId" clId="{2A4A95BF-E82A-49B2-9221-8AC4CEAE3309}"/>
    <pc:docChg chg="modSld">
      <pc:chgData name="Marcos Constantinou" userId="67c3a1a4af469094" providerId="LiveId" clId="{2A4A95BF-E82A-49B2-9221-8AC4CEAE3309}" dt="2025-12-08T16:45:28.980" v="2" actId="2085"/>
      <pc:docMkLst>
        <pc:docMk/>
      </pc:docMkLst>
      <pc:sldChg chg="addSp modSp mod">
        <pc:chgData name="Marcos Constantinou" userId="67c3a1a4af469094" providerId="LiveId" clId="{2A4A95BF-E82A-49B2-9221-8AC4CEAE3309}" dt="2025-12-08T16:45:28.980" v="2" actId="2085"/>
        <pc:sldMkLst>
          <pc:docMk/>
          <pc:sldMk cId="2137203550" sldId="258"/>
        </pc:sldMkLst>
        <pc:spChg chg="add mod">
          <ac:chgData name="Marcos Constantinou" userId="67c3a1a4af469094" providerId="LiveId" clId="{2A4A95BF-E82A-49B2-9221-8AC4CEAE3309}" dt="2025-12-08T16:45:28.980" v="2" actId="2085"/>
          <ac:spMkLst>
            <pc:docMk/>
            <pc:sldMk cId="2137203550" sldId="258"/>
            <ac:spMk id="8" creationId="{4D589A7B-478D-542C-8A91-B1F986B4F67C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0C163A-E9AC-F047-9468-151D8B85402E}" type="datetimeFigureOut">
              <a:rPr lang="en-CH" smtClean="0"/>
              <a:t>08/12/2025</a:t>
            </a:fld>
            <a:endParaRPr lang="en-C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4DE3FC-14ED-5948-9E31-414629202971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1544461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pglobal.com/ratings/en/regulatory/article/economic-research-economic-outlook-europe-q1-2026-germanys-fiscal-reawakening-s101657610" TargetMode="External"/><Relationship Id="rId7" Type="http://schemas.openxmlformats.org/officeDocument/2006/relationships/hyperlink" Target="https://www.manpowergroup.com/en/insights/report/q4-2025-manpowergroup-employment-outlook-survey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kpmg.com/uk/en/insights/economics/eu-economic-outlook.html" TargetMode="External"/><Relationship Id="rId5" Type="http://schemas.openxmlformats.org/officeDocument/2006/relationships/hyperlink" Target="https://cepr.org/voxeu/columns/continued-growth-despite-challenging-environment-commissions-autumn-2025-forecast" TargetMode="External"/><Relationship Id="rId4" Type="http://schemas.openxmlformats.org/officeDocument/2006/relationships/hyperlink" Target="https://economy-finance.ec.europa.eu/economic-forecast-and-surveys/economic-forecasts/autumn-2025-economic-forecast-shows-continued-growth-despite-challenging-environment_en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AD77EF-6404-E23B-C963-D41F14D7BE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8CE68B4-BAE0-030D-1763-C35B4A0BB88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F6FA9AB-A807-49E8-831F-440F401CDD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972D96-486F-A404-7AE3-DEC25FDDC5C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4DE3FC-14ED-5948-9E31-414629202971}" type="slidenum">
              <a:rPr lang="en-CH" smtClean="0"/>
              <a:t>1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2905820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ts val="1350"/>
              </a:lnSpc>
              <a:buNone/>
            </a:pPr>
            <a:r>
              <a:rPr lang="en-GB" b="0" dirty="0">
                <a:solidFill>
                  <a:srgbClr val="3B3B3B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Additional resources:</a:t>
            </a:r>
          </a:p>
          <a:p>
            <a:pPr>
              <a:lnSpc>
                <a:spcPts val="1350"/>
              </a:lnSpc>
              <a:buNone/>
            </a:pPr>
            <a:endParaRPr lang="en-GB" b="0" dirty="0">
              <a:solidFill>
                <a:srgbClr val="3B3B3B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GB" dirty="0">
                <a:solidFill>
                  <a:srgbClr val="3B3B3B"/>
                </a:solidFill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https://www.spglobal.com/ratings/en/regulatory/article/economic-research-economic-outlook-europe-q1-2026-germanys-fiscal-reawakening-s101657610</a:t>
            </a:r>
            <a:endParaRPr lang="en-GB" dirty="0">
              <a:solidFill>
                <a:srgbClr val="3B3B3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ts val="1350"/>
              </a:lnSpc>
            </a:pPr>
            <a:endParaRPr lang="en-GB" dirty="0">
              <a:solidFill>
                <a:srgbClr val="3B3B3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ts val="1350"/>
              </a:lnSpc>
            </a:pPr>
            <a:r>
              <a:rPr lang="en-GB" dirty="0">
                <a:solidFill>
                  <a:srgbClr val="3B3B3B"/>
                </a:solid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https://economy-finance.ec.europa.eu/economic-forecast-and-surveys/economic-forecasts/autumn-2025-economic-forecast-shows-continued-growth-despite-challenging-environment_en</a:t>
            </a:r>
            <a:endParaRPr lang="en-GB" dirty="0">
              <a:solidFill>
                <a:srgbClr val="3B3B3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ts val="1350"/>
              </a:lnSpc>
            </a:pPr>
            <a:endParaRPr lang="en-GB" dirty="0">
              <a:solidFill>
                <a:srgbClr val="3B3B3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GB" b="0" dirty="0">
                <a:solidFill>
                  <a:srgbClr val="3B3B3B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https://cepr.org/voxeu/columns/continued-growth-despite-challenging-environment-commissions-autumn-2025-forecast</a:t>
            </a:r>
            <a:endParaRPr lang="en-GB" b="0" dirty="0">
              <a:solidFill>
                <a:srgbClr val="3B3B3B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ts val="1350"/>
              </a:lnSpc>
              <a:buNone/>
            </a:pPr>
            <a:endParaRPr lang="en-GB" dirty="0">
              <a:solidFill>
                <a:srgbClr val="3B3B3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GB" b="0" dirty="0">
                <a:solidFill>
                  <a:srgbClr val="3B3B3B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https://kpmg.com/uk/en/insights/economics/eu-economic-outlook.html</a:t>
            </a:r>
            <a:endParaRPr lang="en-GB" dirty="0">
              <a:solidFill>
                <a:srgbClr val="3B3B3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ts val="1350"/>
              </a:lnSpc>
              <a:buNone/>
            </a:pPr>
            <a:endParaRPr lang="en-GB" b="0" dirty="0">
              <a:solidFill>
                <a:srgbClr val="3B3B3B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GB" dirty="0">
                <a:solidFill>
                  <a:srgbClr val="3B3B3B"/>
                </a:solidFill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https://www.manpowergroup.com/en/insights/report/q4-2025-manpowergroup-employment-outlook-survey</a:t>
            </a:r>
            <a:endParaRPr lang="en-GB" dirty="0">
              <a:solidFill>
                <a:srgbClr val="3B3B3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ts val="1350"/>
              </a:lnSpc>
              <a:buNone/>
            </a:pPr>
            <a:endParaRPr lang="en-GB" b="0" dirty="0">
              <a:solidFill>
                <a:srgbClr val="3B3B3B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4DE3FC-14ED-5948-9E31-414629202971}" type="slidenum">
              <a:rPr lang="en-CH" smtClean="0"/>
              <a:t>11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3571308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4DE3FC-14ED-5948-9E31-414629202971}" type="slidenum">
              <a:rPr lang="en-CH" smtClean="0"/>
              <a:t>2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1076771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72D311-93F6-E946-F2B8-3953987371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D5FF932-D544-0F36-5596-5C3A46DEAB7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E2A0AFB-4A40-E6E3-1A47-2CBC5C581C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F878B4-F4E7-FBF6-9F93-8560E156DB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4DE3FC-14ED-5948-9E31-414629202971}" type="slidenum">
              <a:rPr lang="en-CH" smtClean="0"/>
              <a:t>3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7847752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798872-83AF-AC58-EB14-F83DA3A8A8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DC53B9C-F990-A00C-B91F-A156334A56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C0F1504-279B-037A-46D6-6C4ECAA24B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6D0B80-891D-5296-C046-CF38C3BEAB5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4DE3FC-14ED-5948-9E31-414629202971}" type="slidenum">
              <a:rPr lang="en-CH" smtClean="0"/>
              <a:t>4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1013782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08118E-046B-5D76-77EE-73DCE9DC07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FE78A16-7E9F-0591-7B4C-7869CCD49F2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4863FC3-EBFB-5A55-216D-5E44126B45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F5D3E0-87DB-96D6-A0F8-1420796D32A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4DE3FC-14ED-5948-9E31-414629202971}" type="slidenum">
              <a:rPr lang="en-CH" smtClean="0"/>
              <a:t>5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2819483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73D1A4-2E19-D99C-7F63-9CE54B00BA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75BFC8A-4466-BCAA-D5F5-FF543B8FA47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13DF029-A849-97F5-EC77-488C615CC5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DDFD62-0BCA-0A9B-77F6-5C48AF788A0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4DE3FC-14ED-5948-9E31-414629202971}" type="slidenum">
              <a:rPr lang="en-CH" smtClean="0"/>
              <a:t>6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9479965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2D66E0-8DD2-A487-DF08-F6651F593B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7961607-2F26-EB8E-1B46-7A3250DEFFD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DB47C84-C51E-49C4-9574-3F1A87E3C9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C0C43E-4400-9AE4-9630-FFD2663E83F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4DE3FC-14ED-5948-9E31-414629202971}" type="slidenum">
              <a:rPr lang="en-CH" smtClean="0"/>
              <a:t>7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6480557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1A922B-D073-8BE1-EB79-C57371E9FF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DB763CC-4B13-3927-541F-D33B393D44D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6819BC4-C70C-B2B8-0CD5-24FEE67B63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BB58A3-153D-3E5D-3968-EB8842934B9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4DE3FC-14ED-5948-9E31-414629202971}" type="slidenum">
              <a:rPr lang="en-CH" smtClean="0"/>
              <a:t>8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5162600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45717D-4B11-D229-7FBC-FC34FF66D0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04626E4-0830-96C1-C0F2-48FFD957EC2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282FD6F-8610-B9D4-91A7-8A5A524020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070B22-4170-09A1-A965-62F87F6273C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4DE3FC-14ED-5948-9E31-414629202971}" type="slidenum">
              <a:rPr lang="en-CH" smtClean="0"/>
              <a:t>9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963512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C06C41-08F9-2335-B574-AC18980A40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0A7DA5-106D-33F1-EFCB-3B095C7A0E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EBB7E1-1B94-841D-8E13-AC73BA07C4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9E5BA-A535-BB46-A000-98155331F10A}" type="datetimeFigureOut">
              <a:rPr lang="en-CH" smtClean="0"/>
              <a:t>08/12/2025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FBA86C-BFB9-BF76-7BBC-841449F5D6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51C946-50D8-BD8B-2BC3-7A86968A90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C73A08-FD1F-E043-9E53-E85D23DCF664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7250389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255A5-D102-D79F-478C-B174FE90B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52F8D4-47CA-4F27-4E91-ABC0E0D1BA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AEEFC3-B581-CA66-B82A-1F090E4179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9E5BA-A535-BB46-A000-98155331F10A}" type="datetimeFigureOut">
              <a:rPr lang="en-CH" smtClean="0"/>
              <a:t>08/12/2025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24A50D-F50F-25F0-8A50-0D5CACF0CE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6F2371-C409-2537-AF26-01085FEF0A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C73A08-FD1F-E043-9E53-E85D23DCF664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6990979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B77DA49-D857-A6CD-D508-8A35006F2AD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B4B437-EA89-F50A-0A1B-C7C5592642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CC1890-F96A-40E8-96D4-EAF8EB28DA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9E5BA-A535-BB46-A000-98155331F10A}" type="datetimeFigureOut">
              <a:rPr lang="en-CH" smtClean="0"/>
              <a:t>08/12/2025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995021-D978-27D8-D21E-4B09361D8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7ECADC-F633-C9C4-A114-FDBD115069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C73A08-FD1F-E043-9E53-E85D23DCF664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2719803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A9AF65-01AA-20F5-DC26-BDAFAB48A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EC816D-56DC-6DFC-7420-FEAB41A7B7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6E80EB-6AB5-26B5-58CF-D39C258FCC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9E5BA-A535-BB46-A000-98155331F10A}" type="datetimeFigureOut">
              <a:rPr lang="en-CH" smtClean="0"/>
              <a:t>08/12/2025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AB2FD-8796-3D5E-E8D0-2681D63308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736F0A-7C37-EB28-3137-706C42662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C73A08-FD1F-E043-9E53-E85D23DCF664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6451920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BEE57B-45B8-412A-484A-A95ECA839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7EF11F-AA7D-7071-B185-AA67241BEE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1B85F2-B346-4574-DB29-A1451DDA42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9E5BA-A535-BB46-A000-98155331F10A}" type="datetimeFigureOut">
              <a:rPr lang="en-CH" smtClean="0"/>
              <a:t>08/12/2025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D7C519-A104-EB54-7965-B1621BCB94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147F13-C916-4429-D68D-12FAAB937E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C73A08-FD1F-E043-9E53-E85D23DCF664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5771960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214E6-0D81-EE46-D7F0-AC9E27961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907F8E-B3D1-7D4A-5630-D94A7555A4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EB6A51-A567-85C0-A388-4C67F30F52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1C423F-7612-1130-A243-A6EF0D2CE9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9E5BA-A535-BB46-A000-98155331F10A}" type="datetimeFigureOut">
              <a:rPr lang="en-CH" smtClean="0"/>
              <a:t>08/12/2025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D019C9-BEA5-6DD1-6D25-0E9AD33F6A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AE5D7E-6810-FBD0-7EA6-097A8E32D3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C73A08-FD1F-E043-9E53-E85D23DCF664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6042880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DE74B-6D8E-8754-C7DC-AA7DD27C5A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0B3A7C-DA27-4D61-E801-98A4583239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2B84BE-078A-BD56-82B2-B9C1B5F8A2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7ADE01-FB30-839A-BE39-02DB7256F1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2BEBEC-653C-98CB-B301-3E6EDFDA12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96DFBC2-BE66-8BF2-E30E-A5F666270E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9E5BA-A535-BB46-A000-98155331F10A}" type="datetimeFigureOut">
              <a:rPr lang="en-CH" smtClean="0"/>
              <a:t>08/12/2025</a:t>
            </a:fld>
            <a:endParaRPr lang="en-C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4D76832-B478-2669-0DF1-0CA5919DE8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FC9C0B8-AA94-D0D1-9838-CA631E1669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C73A08-FD1F-E043-9E53-E85D23DCF664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2562582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E82100-B5AE-A9EF-E4D9-3F6F5C76B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5F1143B-EDB2-7DBF-E29C-4F2C83A944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9E5BA-A535-BB46-A000-98155331F10A}" type="datetimeFigureOut">
              <a:rPr lang="en-CH" smtClean="0"/>
              <a:t>08/12/2025</a:t>
            </a:fld>
            <a:endParaRPr lang="en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1DA5E6-843D-C6ED-C7DC-A27F3E5819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8BC870-944F-9D9D-A40F-8C59E5E70C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C73A08-FD1F-E043-9E53-E85D23DCF664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3291926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AA01986-707B-D78C-B716-A9D79409D3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9E5BA-A535-BB46-A000-98155331F10A}" type="datetimeFigureOut">
              <a:rPr lang="en-CH" smtClean="0"/>
              <a:t>08/12/2025</a:t>
            </a:fld>
            <a:endParaRPr lang="en-C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769E4E6-CD30-C7D0-30D2-6E41A9F4D6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50199-11EA-FCD5-3E2C-4B922B6705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C73A08-FD1F-E043-9E53-E85D23DCF664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6237066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3E5C0-5C67-02FA-B973-D928D098B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428F63-41C4-0AFE-0D40-C261F77A44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78309B-0915-6FFD-8329-45C7E16C68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ED3D05-E936-8728-E178-FFE40E5D17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9E5BA-A535-BB46-A000-98155331F10A}" type="datetimeFigureOut">
              <a:rPr lang="en-CH" smtClean="0"/>
              <a:t>08/12/2025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D2EBD2-D9C9-D818-7A15-C2FE9FE6D5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0CAEC0-FB11-13BB-2571-205AAD2954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C73A08-FD1F-E043-9E53-E85D23DCF664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6662254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8B54B6-ACDB-EB3D-6761-EDF5F34A3B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A1A7E07-C4D6-DD2B-D647-2E8FA52AF0E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AD9196F-7AA1-0FA1-DFFA-CC9A32EE77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43C3BA-085C-9287-DF54-35D447C37B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9E5BA-A535-BB46-A000-98155331F10A}" type="datetimeFigureOut">
              <a:rPr lang="en-CH" smtClean="0"/>
              <a:t>08/12/2025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24AB6F-67A5-1E54-BAF2-F1BDD67B03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155F5B-ABC9-0EC3-7D7B-36A0FF124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C73A08-FD1F-E043-9E53-E85D23DCF664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5826025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428F08C-4EB0-6E68-1D1C-B12D34269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48A657-0AAE-22E7-80C5-C75B3E1FBE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13CD62-3109-2E73-9434-98AD06E7961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249E5BA-A535-BB46-A000-98155331F10A}" type="datetimeFigureOut">
              <a:rPr lang="en-CH" smtClean="0"/>
              <a:t>08/12/2025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C97C77-FA76-DFE3-94C6-650D6538A5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36E7FD-0A84-C3A9-F170-0ACC63EC5D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1C73A08-FD1F-E043-9E53-E85D23DCF664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7787299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H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hyperlink" Target="https://www.spglobal.com/ratings/en/regulatory/article/economic-research-economic-outlook-europe-q1-2026-germanys-fiscal-reawakening-s101657610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hyperlink" Target="https://cepr.org/voxeu/columns/continued-growth-despite-challenging-environment-commissions-autumn-2025-forecast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37A8BBD-597A-C0D2-DE1F-63F94361C0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 descr="Lines on wood">
            <a:extLst>
              <a:ext uri="{FF2B5EF4-FFF2-40B4-BE49-F238E27FC236}">
                <a16:creationId xmlns:a16="http://schemas.microsoft.com/office/drawing/2014/main" id="{4A66FAF9-C6E2-9992-F0FC-DCF45516D9C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562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6E7ACA23-89A9-41AD-B868-87518C71569C}"/>
              </a:ext>
            </a:extLst>
          </p:cNvPr>
          <p:cNvSpPr/>
          <p:nvPr/>
        </p:nvSpPr>
        <p:spPr>
          <a:xfrm>
            <a:off x="-116398" y="-143747"/>
            <a:ext cx="7386627" cy="7036635"/>
          </a:xfrm>
          <a:prstGeom prst="rect">
            <a:avLst/>
          </a:prstGeom>
          <a:solidFill>
            <a:srgbClr val="0000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Title 3">
            <a:extLst>
              <a:ext uri="{FF2B5EF4-FFF2-40B4-BE49-F238E27FC236}">
                <a16:creationId xmlns:a16="http://schemas.microsoft.com/office/drawing/2014/main" id="{7EC982B8-DBC3-861E-7429-14DE57A13376}"/>
              </a:ext>
            </a:extLst>
          </p:cNvPr>
          <p:cNvSpPr txBox="1">
            <a:spLocks/>
          </p:cNvSpPr>
          <p:nvPr/>
        </p:nvSpPr>
        <p:spPr>
          <a:xfrm>
            <a:off x="259231" y="2121475"/>
            <a:ext cx="6627343" cy="63599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H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INTERST RATE ON THE ECB DEPOSIT FACILITY</a:t>
            </a:r>
          </a:p>
        </p:txBody>
      </p:sp>
      <p:sp>
        <p:nvSpPr>
          <p:cNvPr id="38" name="Title 3">
            <a:extLst>
              <a:ext uri="{FF2B5EF4-FFF2-40B4-BE49-F238E27FC236}">
                <a16:creationId xmlns:a16="http://schemas.microsoft.com/office/drawing/2014/main" id="{28F11FCD-A7A7-9290-F1CA-CBA8E660F6DB}"/>
              </a:ext>
            </a:extLst>
          </p:cNvPr>
          <p:cNvSpPr txBox="1">
            <a:spLocks/>
          </p:cNvSpPr>
          <p:nvPr/>
        </p:nvSpPr>
        <p:spPr>
          <a:xfrm>
            <a:off x="259232" y="3464542"/>
            <a:ext cx="3826277" cy="63599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H" sz="2400" b="1" dirty="0">
                <a:solidFill>
                  <a:srgbClr val="69A3D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2026-2027 FORECASTS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155C8AAD-3AD7-B7B7-C827-DB77DC3530AC}"/>
              </a:ext>
            </a:extLst>
          </p:cNvPr>
          <p:cNvSpPr/>
          <p:nvPr/>
        </p:nvSpPr>
        <p:spPr>
          <a:xfrm>
            <a:off x="354563" y="3391678"/>
            <a:ext cx="6361030" cy="45719"/>
          </a:xfrm>
          <a:prstGeom prst="rect">
            <a:avLst/>
          </a:prstGeom>
          <a:solidFill>
            <a:srgbClr val="69A3D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8BC46C6-A60E-0B72-CF49-3FCD2E31ED8F}"/>
              </a:ext>
            </a:extLst>
          </p:cNvPr>
          <p:cNvSpPr/>
          <p:nvPr/>
        </p:nvSpPr>
        <p:spPr>
          <a:xfrm>
            <a:off x="-116397" y="5344634"/>
            <a:ext cx="12767508" cy="15602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644D4570-1B4C-94F6-B5DE-B8870D4672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10"/>
          <a:stretch>
            <a:fillRect/>
          </a:stretch>
        </p:blipFill>
        <p:spPr bwMode="auto">
          <a:xfrm>
            <a:off x="8058185" y="5834743"/>
            <a:ext cx="3766341" cy="556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B209F582-A61D-B2F3-BCC2-81AB8DCAD27B}"/>
              </a:ext>
            </a:extLst>
          </p:cNvPr>
          <p:cNvSpPr/>
          <p:nvPr/>
        </p:nvSpPr>
        <p:spPr>
          <a:xfrm flipH="1" flipV="1">
            <a:off x="11824526" y="6248481"/>
            <a:ext cx="129600" cy="124421"/>
          </a:xfrm>
          <a:prstGeom prst="rect">
            <a:avLst/>
          </a:prstGeom>
          <a:solidFill>
            <a:srgbClr val="69A3D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05683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BB1D183-CB6D-5F52-46EE-8FAAD494E0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Lines on wood">
            <a:extLst>
              <a:ext uri="{FF2B5EF4-FFF2-40B4-BE49-F238E27FC236}">
                <a16:creationId xmlns:a16="http://schemas.microsoft.com/office/drawing/2014/main" id="{68F97768-BF4A-A3A0-8385-BFE1F21584C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562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958074A-6095-17F8-ECDA-ACCC25D40C17}"/>
              </a:ext>
            </a:extLst>
          </p:cNvPr>
          <p:cNvSpPr/>
          <p:nvPr/>
        </p:nvSpPr>
        <p:spPr>
          <a:xfrm>
            <a:off x="-212650" y="-143747"/>
            <a:ext cx="12767508" cy="7036635"/>
          </a:xfrm>
          <a:prstGeom prst="rect">
            <a:avLst/>
          </a:prstGeom>
          <a:solidFill>
            <a:srgbClr val="0000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9AC7D07-E8A2-951F-6F00-A04B6C257AB1}"/>
              </a:ext>
            </a:extLst>
          </p:cNvPr>
          <p:cNvSpPr/>
          <p:nvPr/>
        </p:nvSpPr>
        <p:spPr>
          <a:xfrm>
            <a:off x="-204402" y="5332602"/>
            <a:ext cx="12767508" cy="15602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24C508F-60A8-4A5B-315C-850DC504F0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10"/>
          <a:stretch>
            <a:fillRect/>
          </a:stretch>
        </p:blipFill>
        <p:spPr bwMode="auto">
          <a:xfrm>
            <a:off x="8058185" y="5834743"/>
            <a:ext cx="3766341" cy="556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itle 3">
            <a:extLst>
              <a:ext uri="{FF2B5EF4-FFF2-40B4-BE49-F238E27FC236}">
                <a16:creationId xmlns:a16="http://schemas.microsoft.com/office/drawing/2014/main" id="{C2FD1A3C-324B-76C6-BEEA-74453A203E3B}"/>
              </a:ext>
            </a:extLst>
          </p:cNvPr>
          <p:cNvSpPr txBox="1">
            <a:spLocks/>
          </p:cNvSpPr>
          <p:nvPr/>
        </p:nvSpPr>
        <p:spPr>
          <a:xfrm>
            <a:off x="3002648" y="1969877"/>
            <a:ext cx="6186704" cy="63599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CH" sz="66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YOU</a:t>
            </a:r>
          </a:p>
          <a:p>
            <a:pPr algn="ctr"/>
            <a:r>
              <a:rPr lang="en-CH" b="1" dirty="0">
                <a:solidFill>
                  <a:srgbClr val="69A3D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ANY QUESTIONS?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B96B755-3DC6-6D79-C6E9-B2E1E9F7F2AC}"/>
              </a:ext>
            </a:extLst>
          </p:cNvPr>
          <p:cNvSpPr/>
          <p:nvPr/>
        </p:nvSpPr>
        <p:spPr>
          <a:xfrm flipH="1" flipV="1">
            <a:off x="11824526" y="6248481"/>
            <a:ext cx="129600" cy="124421"/>
          </a:xfrm>
          <a:prstGeom prst="rect">
            <a:avLst/>
          </a:prstGeom>
          <a:solidFill>
            <a:srgbClr val="69A3D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37198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9D1363A9-2AB1-499C-81D2-B1B0CC759F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9">
            <a:extLst>
              <a:ext uri="{FF2B5EF4-FFF2-40B4-BE49-F238E27FC236}">
                <a16:creationId xmlns:a16="http://schemas.microsoft.com/office/drawing/2014/main" id="{D9DE8D32-C453-C8CD-AE0A-29ECA91F94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515061" y="6329583"/>
            <a:ext cx="2394551" cy="365125"/>
          </a:xfrm>
        </p:spPr>
        <p:txBody>
          <a:bodyPr/>
          <a:lstStyle/>
          <a:p>
            <a:pPr algn="r"/>
            <a:r>
              <a:rPr lang="en-GB" sz="800" dirty="0">
                <a:solidFill>
                  <a:srgbClr val="000000"/>
                </a:solidFill>
                <a:latin typeface="Aptos" panose="020B0004020202020204" pitchFamily="34" charset="0"/>
                <a:cs typeface="Arial" panose="020B0604020202020204" pitchFamily="34" charset="0"/>
              </a:rPr>
              <a:t>2026-2027 Forecasts | </a:t>
            </a:r>
            <a:fld id="{8FEE686F-D980-324A-BFB9-D3465C7B126A}" type="slidenum">
              <a:rPr lang="en-GB" sz="800" b="1" smtClean="0">
                <a:solidFill>
                  <a:srgbClr val="000000"/>
                </a:solidFill>
                <a:latin typeface="Aptos" panose="020B0004020202020204" pitchFamily="34" charset="0"/>
                <a:cs typeface="Arial" panose="020B0604020202020204" pitchFamily="34" charset="0"/>
              </a:rPr>
              <a:pPr algn="r"/>
              <a:t>11</a:t>
            </a:fld>
            <a:endParaRPr lang="en-CH" sz="800" b="1" dirty="0">
              <a:solidFill>
                <a:srgbClr val="000000"/>
              </a:solidFill>
              <a:latin typeface="Aptos" panose="020B00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115BC2-EB03-BFA2-4A68-C7752863C9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56"/>
          <a:stretch>
            <a:fillRect/>
          </a:stretch>
        </p:blipFill>
        <p:spPr bwMode="auto">
          <a:xfrm>
            <a:off x="9832768" y="395219"/>
            <a:ext cx="2118499" cy="312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E0E2291-3BE4-5110-78FD-1F21ED0A45C0}"/>
              </a:ext>
            </a:extLst>
          </p:cNvPr>
          <p:cNvSpPr/>
          <p:nvPr/>
        </p:nvSpPr>
        <p:spPr>
          <a:xfrm>
            <a:off x="-1" y="3198"/>
            <a:ext cx="12192001" cy="226355"/>
          </a:xfrm>
          <a:prstGeom prst="rect">
            <a:avLst/>
          </a:prstGeom>
          <a:solidFill>
            <a:srgbClr val="00000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solidFill>
                <a:srgbClr val="000000"/>
              </a:solidFill>
              <a:latin typeface="Aptos" panose="020B0004020202020204" pitchFamily="34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1EC57072-5CCE-0696-9CD5-8542B0593AF9}"/>
              </a:ext>
            </a:extLst>
          </p:cNvPr>
          <p:cNvSpPr txBox="1">
            <a:spLocks/>
          </p:cNvSpPr>
          <p:nvPr/>
        </p:nvSpPr>
        <p:spPr>
          <a:xfrm>
            <a:off x="254342" y="369550"/>
            <a:ext cx="10908400" cy="63599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H" sz="2000" b="1" dirty="0">
                <a:solidFill>
                  <a:srgbClr val="000000"/>
                </a:solidFill>
                <a:latin typeface="Aptos" panose="020B0004020202020204" pitchFamily="34" charset="0"/>
                <a:cs typeface="Arial" panose="020B0604020202020204" pitchFamily="34" charset="0"/>
              </a:rPr>
              <a:t>TRADE POLICY UNCERTAINTY &amp; UNEMPLOYMENT </a:t>
            </a:r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852C58D8-B8A2-1C60-40BE-999071AFAEDF}"/>
              </a:ext>
            </a:extLst>
          </p:cNvPr>
          <p:cNvSpPr txBox="1">
            <a:spLocks/>
          </p:cNvSpPr>
          <p:nvPr/>
        </p:nvSpPr>
        <p:spPr>
          <a:xfrm>
            <a:off x="226209" y="562682"/>
            <a:ext cx="117092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43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52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79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60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54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  <a:defRPr sz="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476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Arial"/>
              <a:buNone/>
              <a:defRPr sz="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/>
            <a:r>
              <a:rPr lang="en-CH" dirty="0">
                <a:solidFill>
                  <a:srgbClr val="69A3D1"/>
                </a:solidFill>
                <a:latin typeface="Aptos" panose="020B0004020202020204" pitchFamily="34" charset="0"/>
                <a:cs typeface="Arial" panose="020B0604020202020204" pitchFamily="34" charset="0"/>
              </a:rPr>
              <a:t>APPENDIX</a:t>
            </a:r>
            <a:r>
              <a:rPr lang="en-CH" b="0" dirty="0">
                <a:latin typeface="Aptos" panose="020B0004020202020204" pitchFamily="34" charset="0"/>
                <a:cs typeface="Arial" panose="020B0604020202020204" pitchFamily="34" charset="0"/>
              </a:rPr>
              <a:t> | Additional Resources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38A6965-45B9-FF24-F7D4-08195063EF90}"/>
              </a:ext>
            </a:extLst>
          </p:cNvPr>
          <p:cNvSpPr/>
          <p:nvPr/>
        </p:nvSpPr>
        <p:spPr>
          <a:xfrm>
            <a:off x="11951267" y="638652"/>
            <a:ext cx="57600" cy="57600"/>
          </a:xfrm>
          <a:prstGeom prst="rect">
            <a:avLst/>
          </a:prstGeom>
          <a:solidFill>
            <a:srgbClr val="69A3D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CAED1B5-9D84-DFAD-549D-9DFE6877456C}"/>
              </a:ext>
            </a:extLst>
          </p:cNvPr>
          <p:cNvSpPr/>
          <p:nvPr/>
        </p:nvSpPr>
        <p:spPr>
          <a:xfrm>
            <a:off x="254341" y="1087482"/>
            <a:ext cx="11655270" cy="5207836"/>
          </a:xfrm>
          <a:prstGeom prst="rect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D9465C8-451E-70E1-CF72-CFC9376D3997}"/>
              </a:ext>
            </a:extLst>
          </p:cNvPr>
          <p:cNvSpPr txBox="1"/>
          <p:nvPr/>
        </p:nvSpPr>
        <p:spPr>
          <a:xfrm>
            <a:off x="358967" y="5904331"/>
            <a:ext cx="6099858" cy="2795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350"/>
              </a:lnSpc>
            </a:pPr>
            <a:r>
              <a:rPr lang="en-GB" dirty="0">
                <a:solidFill>
                  <a:srgbClr val="3B3B3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Retrieved from </a:t>
            </a:r>
            <a:r>
              <a:rPr lang="en-GB" dirty="0">
                <a:solidFill>
                  <a:srgbClr val="3B3B3B"/>
                </a:solid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cepr.org</a:t>
            </a:r>
            <a:endParaRPr lang="en-GB" dirty="0">
              <a:solidFill>
                <a:srgbClr val="3B3B3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16D4D34-FBD9-846B-B523-07D84A69AE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950" y="1308652"/>
            <a:ext cx="4957948" cy="451373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A6EC545-4155-28B0-82AC-D86E88D551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87216" y="2490408"/>
            <a:ext cx="5144193" cy="240198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D7A1994-FE65-5552-4462-A02661544885}"/>
              </a:ext>
            </a:extLst>
          </p:cNvPr>
          <p:cNvSpPr txBox="1"/>
          <p:nvPr/>
        </p:nvSpPr>
        <p:spPr>
          <a:xfrm>
            <a:off x="6458825" y="5904331"/>
            <a:ext cx="5374208" cy="2795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350"/>
              </a:lnSpc>
            </a:pPr>
            <a:r>
              <a:rPr lang="en-GB" dirty="0">
                <a:solidFill>
                  <a:srgbClr val="3B3B3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Retrieved from </a:t>
            </a:r>
            <a:r>
              <a:rPr lang="en-GB" dirty="0">
                <a:solidFill>
                  <a:srgbClr val="3B3B3B"/>
                </a:solidFill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spglobal.com</a:t>
            </a:r>
            <a:endParaRPr lang="en-GB" dirty="0">
              <a:solidFill>
                <a:srgbClr val="3B3B3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06662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1870EA-E8C0-3943-D49B-F0479DE2F0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9">
            <a:extLst>
              <a:ext uri="{FF2B5EF4-FFF2-40B4-BE49-F238E27FC236}">
                <a16:creationId xmlns:a16="http://schemas.microsoft.com/office/drawing/2014/main" id="{6E79E096-59EC-EDE5-68ED-2423147F44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515061" y="6329583"/>
            <a:ext cx="2394551" cy="365125"/>
          </a:xfrm>
        </p:spPr>
        <p:txBody>
          <a:bodyPr/>
          <a:lstStyle/>
          <a:p>
            <a:pPr algn="r"/>
            <a:r>
              <a:rPr lang="en-GB" sz="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2026-2027 Forecasts | </a:t>
            </a:r>
            <a:fld id="{8FEE686F-D980-324A-BFB9-D3465C7B126A}" type="slidenum">
              <a:rPr lang="en-GB" sz="800" b="1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r"/>
              <a:t>2</a:t>
            </a:fld>
            <a:endParaRPr lang="en-CH" sz="800" b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86F187F-DA8F-E1B4-90CB-073673FD4C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56"/>
          <a:stretch>
            <a:fillRect/>
          </a:stretch>
        </p:blipFill>
        <p:spPr bwMode="auto">
          <a:xfrm>
            <a:off x="9832768" y="395219"/>
            <a:ext cx="2118499" cy="312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1128CA5-132B-CE13-BA09-D2595372D1D3}"/>
              </a:ext>
            </a:extLst>
          </p:cNvPr>
          <p:cNvSpPr/>
          <p:nvPr/>
        </p:nvSpPr>
        <p:spPr>
          <a:xfrm>
            <a:off x="-1" y="3198"/>
            <a:ext cx="12192001" cy="226355"/>
          </a:xfrm>
          <a:prstGeom prst="rect">
            <a:avLst/>
          </a:prstGeom>
          <a:solidFill>
            <a:srgbClr val="00000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F4F6820F-F2E9-DA63-722F-441F6C316893}"/>
              </a:ext>
            </a:extLst>
          </p:cNvPr>
          <p:cNvSpPr txBox="1">
            <a:spLocks/>
          </p:cNvSpPr>
          <p:nvPr/>
        </p:nvSpPr>
        <p:spPr>
          <a:xfrm>
            <a:off x="254342" y="369550"/>
            <a:ext cx="10908400" cy="63599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H" sz="20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EXPECT A SERIES OF RATE CUTS SUMMING UP TO 75BPS BY Q1 2028</a:t>
            </a:r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BB25CABE-0CCF-3E10-1F7E-33B436D316F3}"/>
              </a:ext>
            </a:extLst>
          </p:cNvPr>
          <p:cNvSpPr txBox="1">
            <a:spLocks/>
          </p:cNvSpPr>
          <p:nvPr/>
        </p:nvSpPr>
        <p:spPr>
          <a:xfrm>
            <a:off x="226209" y="562682"/>
            <a:ext cx="117092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43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52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79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60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54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  <a:defRPr sz="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476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Arial"/>
              <a:buNone/>
              <a:defRPr sz="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/>
            <a:r>
              <a:rPr lang="en-CH" dirty="0">
                <a:solidFill>
                  <a:srgbClr val="69A3D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Executive Summary </a:t>
            </a:r>
            <a:r>
              <a:rPr lang="en-CH" b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| </a:t>
            </a:r>
            <a:r>
              <a:rPr lang="en-CH" b="0" dirty="0">
                <a:latin typeface="Arial" panose="020B0604020202020204" pitchFamily="34" charset="0"/>
                <a:cs typeface="Arial" panose="020B0604020202020204" pitchFamily="34" charset="0"/>
              </a:rPr>
              <a:t>ECB Deposit Facility Rate Forecast </a:t>
            </a:r>
            <a:endParaRPr lang="en-CH" dirty="0">
              <a:solidFill>
                <a:srgbClr val="69A3D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811D375-E780-BC2B-C746-DF7CF7B262A5}"/>
              </a:ext>
            </a:extLst>
          </p:cNvPr>
          <p:cNvSpPr/>
          <p:nvPr/>
        </p:nvSpPr>
        <p:spPr>
          <a:xfrm>
            <a:off x="11951267" y="638652"/>
            <a:ext cx="57600" cy="57600"/>
          </a:xfrm>
          <a:prstGeom prst="rect">
            <a:avLst/>
          </a:prstGeom>
          <a:solidFill>
            <a:srgbClr val="69A3D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Text 2">
            <a:extLst>
              <a:ext uri="{FF2B5EF4-FFF2-40B4-BE49-F238E27FC236}">
                <a16:creationId xmlns:a16="http://schemas.microsoft.com/office/drawing/2014/main" id="{405F64CC-56C6-FB0E-F92F-02A27B2B9841}"/>
              </a:ext>
            </a:extLst>
          </p:cNvPr>
          <p:cNvSpPr/>
          <p:nvPr/>
        </p:nvSpPr>
        <p:spPr>
          <a:xfrm>
            <a:off x="384705" y="1227243"/>
            <a:ext cx="11422591" cy="1000932"/>
          </a:xfrm>
          <a:prstGeom prst="roundRect">
            <a:avLst>
              <a:gd name="adj" fmla="val 6098"/>
            </a:avLst>
          </a:prstGeom>
          <a:solidFill>
            <a:srgbClr val="F8FAFB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Shape 3">
            <a:extLst>
              <a:ext uri="{FF2B5EF4-FFF2-40B4-BE49-F238E27FC236}">
                <a16:creationId xmlns:a16="http://schemas.microsoft.com/office/drawing/2014/main" id="{DA91B903-72E8-67B1-6119-9B98D1D363BB}"/>
              </a:ext>
            </a:extLst>
          </p:cNvPr>
          <p:cNvSpPr/>
          <p:nvPr/>
        </p:nvSpPr>
        <p:spPr>
          <a:xfrm flipH="1">
            <a:off x="384704" y="1227242"/>
            <a:ext cx="28577" cy="1000933"/>
          </a:xfrm>
          <a:prstGeom prst="line">
            <a:avLst/>
          </a:prstGeom>
          <a:noFill/>
          <a:ln w="57150">
            <a:solidFill>
              <a:srgbClr val="69A3D1"/>
            </a:solidFill>
            <a:prstDash val="solid"/>
          </a:ln>
        </p:spPr>
        <p:txBody>
          <a:bodyPr/>
          <a:lstStyle/>
          <a:p>
            <a:endParaRPr lang="en-CH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Text 4">
            <a:extLst>
              <a:ext uri="{FF2B5EF4-FFF2-40B4-BE49-F238E27FC236}">
                <a16:creationId xmlns:a16="http://schemas.microsoft.com/office/drawing/2014/main" id="{AF28D012-D9AE-6378-8708-B7D8F9388815}"/>
              </a:ext>
            </a:extLst>
          </p:cNvPr>
          <p:cNvSpPr/>
          <p:nvPr/>
        </p:nvSpPr>
        <p:spPr>
          <a:xfrm>
            <a:off x="632356" y="1319548"/>
            <a:ext cx="8102727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spcAft>
                <a:spcPts val="900"/>
              </a:spcAft>
              <a:buNone/>
            </a:pPr>
            <a:r>
              <a:rPr lang="en-US" sz="1500" b="1" dirty="0">
                <a:solidFill>
                  <a:srgbClr val="69A3D1"/>
                </a:solidFill>
                <a:latin typeface="Arial" panose="020B0604020202020204" pitchFamily="34" charset="0"/>
                <a:ea typeface="Arial" pitchFamily="34" charset="-122"/>
                <a:cs typeface="Arial" panose="020B0604020202020204" pitchFamily="34" charset="0"/>
              </a:rPr>
              <a:t>Three 25bps Rate Cuts Forecast Through 2028</a:t>
            </a:r>
            <a:endParaRPr lang="en-US" sz="1500" dirty="0">
              <a:solidFill>
                <a:srgbClr val="69A3D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Text 5">
            <a:extLst>
              <a:ext uri="{FF2B5EF4-FFF2-40B4-BE49-F238E27FC236}">
                <a16:creationId xmlns:a16="http://schemas.microsoft.com/office/drawing/2014/main" id="{21EAFCC0-C244-7AEE-D823-0CF218DF8391}"/>
              </a:ext>
            </a:extLst>
          </p:cNvPr>
          <p:cNvSpPr/>
          <p:nvPr/>
        </p:nvSpPr>
        <p:spPr>
          <a:xfrm>
            <a:off x="632357" y="1674599"/>
            <a:ext cx="11003642" cy="4875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/>
            <a:r>
              <a:rPr lang="en-CH" sz="1400" dirty="0">
                <a:latin typeface="Arial" panose="020B0604020202020204" pitchFamily="34" charset="0"/>
                <a:cs typeface="Arial" panose="020B0604020202020204" pitchFamily="34" charset="0"/>
              </a:rPr>
              <a:t>We expect the ECB to </a:t>
            </a:r>
            <a:r>
              <a:rPr lang="en-CH" sz="1400" b="1" dirty="0">
                <a:latin typeface="Arial" panose="020B0604020202020204" pitchFamily="34" charset="0"/>
                <a:cs typeface="Arial" panose="020B0604020202020204" pitchFamily="34" charset="0"/>
              </a:rPr>
              <a:t>implement a gradual easing cycle with three 25bps rate cuts</a:t>
            </a:r>
            <a:r>
              <a:rPr lang="en-CH" sz="1400" dirty="0">
                <a:latin typeface="Arial" panose="020B0604020202020204" pitchFamily="34" charset="0"/>
                <a:cs typeface="Arial" panose="020B0604020202020204" pitchFamily="34" charset="0"/>
              </a:rPr>
              <a:t> in Q1 2026, Q1 2027, and Q1 2028, bringing the deposit facility rate from 2.00% to a terminal rate of 1.25%.</a:t>
            </a: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91CE2B02-46C2-AC1D-0442-162EF40D35C1}"/>
              </a:ext>
            </a:extLst>
          </p:cNvPr>
          <p:cNvGrpSpPr/>
          <p:nvPr/>
        </p:nvGrpSpPr>
        <p:grpSpPr>
          <a:xfrm>
            <a:off x="9280869" y="3500662"/>
            <a:ext cx="2469272" cy="880136"/>
            <a:chOff x="4867582" y="2812157"/>
            <a:chExt cx="2692450" cy="1123950"/>
          </a:xfrm>
        </p:grpSpPr>
        <p:sp>
          <p:nvSpPr>
            <p:cNvPr id="57" name="Text 10">
              <a:extLst>
                <a:ext uri="{FF2B5EF4-FFF2-40B4-BE49-F238E27FC236}">
                  <a16:creationId xmlns:a16="http://schemas.microsoft.com/office/drawing/2014/main" id="{5B608A00-CFB4-8668-FEAB-FAD928CE7D9F}"/>
                </a:ext>
              </a:extLst>
            </p:cNvPr>
            <p:cNvSpPr/>
            <p:nvPr/>
          </p:nvSpPr>
          <p:spPr>
            <a:xfrm>
              <a:off x="4867582" y="2812157"/>
              <a:ext cx="2692450" cy="1123950"/>
            </a:xfrm>
            <a:prstGeom prst="roundRect">
              <a:avLst>
                <a:gd name="adj" fmla="val 6780"/>
              </a:avLst>
            </a:prstGeom>
            <a:solidFill>
              <a:srgbClr val="FFFFFF"/>
            </a:solidFill>
            <a:ln w="19050">
              <a:solidFill>
                <a:srgbClr val="DEE2E6"/>
              </a:solidFill>
            </a:ln>
          </p:spPr>
          <p:txBody>
            <a:bodyPr wrap="square" rtlCol="0" anchor="ctr"/>
            <a:lstStyle/>
            <a:p>
              <a:pPr marL="0" indent="0">
                <a:buNone/>
              </a:pPr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8" name="Text 11">
              <a:extLst>
                <a:ext uri="{FF2B5EF4-FFF2-40B4-BE49-F238E27FC236}">
                  <a16:creationId xmlns:a16="http://schemas.microsoft.com/office/drawing/2014/main" id="{DA7527C7-BE85-0E7B-64E3-39095E0FAAA4}"/>
                </a:ext>
              </a:extLst>
            </p:cNvPr>
            <p:cNvSpPr/>
            <p:nvPr/>
          </p:nvSpPr>
          <p:spPr>
            <a:xfrm>
              <a:off x="5039032" y="2983607"/>
              <a:ext cx="2396541" cy="1905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1500"/>
                </a:lnSpc>
                <a:spcAft>
                  <a:spcPts val="450"/>
                </a:spcAft>
                <a:buNone/>
              </a:pPr>
              <a:r>
                <a:rPr lang="en-US" sz="1050" b="1" dirty="0">
                  <a:solidFill>
                    <a:srgbClr val="6C757D"/>
                  </a:solidFill>
                  <a:latin typeface="Arial" panose="020B0604020202020204" pitchFamily="34" charset="0"/>
                  <a:ea typeface="Arial" pitchFamily="34" charset="-122"/>
                  <a:cs typeface="Arial" panose="020B0604020202020204" pitchFamily="34" charset="0"/>
                </a:rPr>
                <a:t>Q1 2027</a:t>
              </a:r>
              <a:endParaRPr lang="en-US" sz="105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9" name="Text 12">
              <a:extLst>
                <a:ext uri="{FF2B5EF4-FFF2-40B4-BE49-F238E27FC236}">
                  <a16:creationId xmlns:a16="http://schemas.microsoft.com/office/drawing/2014/main" id="{CB8E53A8-51DC-EBB5-49CB-67204CC4DB0F}"/>
                </a:ext>
              </a:extLst>
            </p:cNvPr>
            <p:cNvSpPr/>
            <p:nvPr/>
          </p:nvSpPr>
          <p:spPr>
            <a:xfrm>
              <a:off x="5039032" y="3231257"/>
              <a:ext cx="2396541" cy="3429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700"/>
                </a:lnSpc>
                <a:spcAft>
                  <a:spcPts val="300"/>
                </a:spcAft>
                <a:buNone/>
              </a:pPr>
              <a:r>
                <a:rPr lang="en-US" sz="2250" b="1" dirty="0">
                  <a:solidFill>
                    <a:srgbClr val="69A3D1"/>
                  </a:solidFill>
                  <a:latin typeface="Arial" panose="020B0604020202020204" pitchFamily="34" charset="0"/>
                  <a:ea typeface="Arial" pitchFamily="34" charset="-122"/>
                  <a:cs typeface="Arial" panose="020B0604020202020204" pitchFamily="34" charset="0"/>
                </a:rPr>
                <a:t>1.50%</a:t>
              </a:r>
              <a:endParaRPr lang="en-US" sz="2250" dirty="0">
                <a:solidFill>
                  <a:srgbClr val="69A3D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0" name="Text 13">
              <a:extLst>
                <a:ext uri="{FF2B5EF4-FFF2-40B4-BE49-F238E27FC236}">
                  <a16:creationId xmlns:a16="http://schemas.microsoft.com/office/drawing/2014/main" id="{CE75A0DA-FDF6-E1E5-0E78-D32C478CCC46}"/>
                </a:ext>
              </a:extLst>
            </p:cNvPr>
            <p:cNvSpPr/>
            <p:nvPr/>
          </p:nvSpPr>
          <p:spPr>
            <a:xfrm>
              <a:off x="5039032" y="3612257"/>
              <a:ext cx="2396541" cy="1524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1200"/>
                </a:lnSpc>
                <a:buNone/>
              </a:pPr>
              <a:r>
                <a:rPr lang="en-US" sz="900" dirty="0">
                  <a:solidFill>
                    <a:srgbClr val="6C757D"/>
                  </a:solidFill>
                  <a:latin typeface="Arial" panose="020B0604020202020204" pitchFamily="34" charset="0"/>
                  <a:ea typeface="Arial" pitchFamily="34" charset="-122"/>
                  <a:cs typeface="Arial" panose="020B0604020202020204" pitchFamily="34" charset="0"/>
                </a:rPr>
                <a:t>Negative output gap</a:t>
              </a:r>
              <a:endParaRPr lang="en-US" sz="9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8AC74EA6-65A3-C3B6-EBA4-62BAA93F666F}"/>
              </a:ext>
            </a:extLst>
          </p:cNvPr>
          <p:cNvGrpSpPr/>
          <p:nvPr/>
        </p:nvGrpSpPr>
        <p:grpSpPr>
          <a:xfrm>
            <a:off x="9280869" y="4516613"/>
            <a:ext cx="2469272" cy="879403"/>
            <a:chOff x="7712431" y="2812157"/>
            <a:chExt cx="2692450" cy="1123950"/>
          </a:xfrm>
        </p:grpSpPr>
        <p:sp>
          <p:nvSpPr>
            <p:cNvPr id="61" name="Text 14">
              <a:extLst>
                <a:ext uri="{FF2B5EF4-FFF2-40B4-BE49-F238E27FC236}">
                  <a16:creationId xmlns:a16="http://schemas.microsoft.com/office/drawing/2014/main" id="{AE6E44FD-F02F-EF14-1182-39C202088946}"/>
                </a:ext>
              </a:extLst>
            </p:cNvPr>
            <p:cNvSpPr/>
            <p:nvPr/>
          </p:nvSpPr>
          <p:spPr>
            <a:xfrm>
              <a:off x="7712431" y="2812157"/>
              <a:ext cx="2692450" cy="1123950"/>
            </a:xfrm>
            <a:prstGeom prst="roundRect">
              <a:avLst>
                <a:gd name="adj" fmla="val 6780"/>
              </a:avLst>
            </a:prstGeom>
            <a:solidFill>
              <a:srgbClr val="FFFFFF"/>
            </a:solidFill>
            <a:ln w="19050">
              <a:solidFill>
                <a:srgbClr val="DEE2E6"/>
              </a:solidFill>
            </a:ln>
          </p:spPr>
          <p:txBody>
            <a:bodyPr wrap="square" rtlCol="0" anchor="ctr"/>
            <a:lstStyle/>
            <a:p>
              <a:pPr marL="0" indent="0">
                <a:buNone/>
              </a:pPr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2" name="Text 15">
              <a:extLst>
                <a:ext uri="{FF2B5EF4-FFF2-40B4-BE49-F238E27FC236}">
                  <a16:creationId xmlns:a16="http://schemas.microsoft.com/office/drawing/2014/main" id="{62DEB90A-A8F9-4D1B-BCE2-BCD66313C85B}"/>
                </a:ext>
              </a:extLst>
            </p:cNvPr>
            <p:cNvSpPr/>
            <p:nvPr/>
          </p:nvSpPr>
          <p:spPr>
            <a:xfrm>
              <a:off x="7883881" y="2983607"/>
              <a:ext cx="2396541" cy="1905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1500"/>
                </a:lnSpc>
                <a:spcAft>
                  <a:spcPts val="450"/>
                </a:spcAft>
                <a:buNone/>
              </a:pPr>
              <a:r>
                <a:rPr lang="en-US" sz="1050" b="1" dirty="0">
                  <a:solidFill>
                    <a:srgbClr val="6C757D"/>
                  </a:solidFill>
                  <a:latin typeface="Arial" panose="020B0604020202020204" pitchFamily="34" charset="0"/>
                  <a:ea typeface="Arial" pitchFamily="34" charset="-122"/>
                  <a:cs typeface="Arial" panose="020B0604020202020204" pitchFamily="34" charset="0"/>
                </a:rPr>
                <a:t>Q1 2028</a:t>
              </a:r>
              <a:endParaRPr lang="en-US" sz="105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3" name="Text 16">
              <a:extLst>
                <a:ext uri="{FF2B5EF4-FFF2-40B4-BE49-F238E27FC236}">
                  <a16:creationId xmlns:a16="http://schemas.microsoft.com/office/drawing/2014/main" id="{48A5BA8C-FFC8-6BF8-856D-ED8301A13B1A}"/>
                </a:ext>
              </a:extLst>
            </p:cNvPr>
            <p:cNvSpPr/>
            <p:nvPr/>
          </p:nvSpPr>
          <p:spPr>
            <a:xfrm>
              <a:off x="7883881" y="3231257"/>
              <a:ext cx="2396541" cy="3429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700"/>
                </a:lnSpc>
                <a:spcAft>
                  <a:spcPts val="300"/>
                </a:spcAft>
                <a:buNone/>
              </a:pPr>
              <a:r>
                <a:rPr lang="en-US" sz="2250" b="1" dirty="0">
                  <a:solidFill>
                    <a:srgbClr val="69A3D1"/>
                  </a:solidFill>
                  <a:latin typeface="Arial" panose="020B0604020202020204" pitchFamily="34" charset="0"/>
                  <a:ea typeface="Arial" pitchFamily="34" charset="-122"/>
                  <a:cs typeface="Arial" panose="020B0604020202020204" pitchFamily="34" charset="0"/>
                </a:rPr>
                <a:t>1.25%</a:t>
              </a:r>
              <a:endParaRPr lang="en-US" sz="2250" dirty="0">
                <a:solidFill>
                  <a:srgbClr val="69A3D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4" name="Text 17">
              <a:extLst>
                <a:ext uri="{FF2B5EF4-FFF2-40B4-BE49-F238E27FC236}">
                  <a16:creationId xmlns:a16="http://schemas.microsoft.com/office/drawing/2014/main" id="{26B088F7-28A9-A78C-F121-698084E275DA}"/>
                </a:ext>
              </a:extLst>
            </p:cNvPr>
            <p:cNvSpPr/>
            <p:nvPr/>
          </p:nvSpPr>
          <p:spPr>
            <a:xfrm>
              <a:off x="7883881" y="3612257"/>
              <a:ext cx="2396541" cy="1524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1200"/>
                </a:lnSpc>
                <a:buNone/>
              </a:pPr>
              <a:r>
                <a:rPr lang="en-US" sz="900" dirty="0">
                  <a:solidFill>
                    <a:srgbClr val="6C757D"/>
                  </a:solidFill>
                  <a:latin typeface="Arial" panose="020B0604020202020204" pitchFamily="34" charset="0"/>
                  <a:ea typeface="Arial" pitchFamily="34" charset="-122"/>
                  <a:cs typeface="Arial" panose="020B0604020202020204" pitchFamily="34" charset="0"/>
                </a:rPr>
                <a:t>Terminal rate</a:t>
              </a:r>
              <a:endParaRPr lang="en-US" sz="9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65" name="Text 18">
            <a:extLst>
              <a:ext uri="{FF2B5EF4-FFF2-40B4-BE49-F238E27FC236}">
                <a16:creationId xmlns:a16="http://schemas.microsoft.com/office/drawing/2014/main" id="{7860C4A9-E6BA-7F1C-B106-BFE5C62BDBD0}"/>
              </a:ext>
            </a:extLst>
          </p:cNvPr>
          <p:cNvSpPr/>
          <p:nvPr/>
        </p:nvSpPr>
        <p:spPr>
          <a:xfrm>
            <a:off x="384704" y="5598242"/>
            <a:ext cx="11403541" cy="731341"/>
          </a:xfrm>
          <a:prstGeom prst="roundRect">
            <a:avLst>
              <a:gd name="adj" fmla="val 10419"/>
            </a:avLst>
          </a:prstGeom>
          <a:solidFill>
            <a:srgbClr val="69A3D1">
              <a:alpha val="25098"/>
            </a:srgbClr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6" name="Shape 19">
            <a:extLst>
              <a:ext uri="{FF2B5EF4-FFF2-40B4-BE49-F238E27FC236}">
                <a16:creationId xmlns:a16="http://schemas.microsoft.com/office/drawing/2014/main" id="{17F0225C-731D-7AC0-B2A4-BA05A509D258}"/>
              </a:ext>
            </a:extLst>
          </p:cNvPr>
          <p:cNvSpPr/>
          <p:nvPr/>
        </p:nvSpPr>
        <p:spPr>
          <a:xfrm>
            <a:off x="403755" y="5598242"/>
            <a:ext cx="0" cy="731341"/>
          </a:xfrm>
          <a:prstGeom prst="line">
            <a:avLst/>
          </a:prstGeom>
          <a:noFill/>
          <a:ln w="38100">
            <a:solidFill>
              <a:srgbClr val="69A3D1"/>
            </a:solidFill>
            <a:prstDash val="solid"/>
          </a:ln>
        </p:spPr>
        <p:txBody>
          <a:bodyPr/>
          <a:lstStyle/>
          <a:p>
            <a:endParaRPr lang="en-CH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7" name="Text 20">
            <a:extLst>
              <a:ext uri="{FF2B5EF4-FFF2-40B4-BE49-F238E27FC236}">
                <a16:creationId xmlns:a16="http://schemas.microsoft.com/office/drawing/2014/main" id="{BBE14AF6-8044-169D-2534-C9B20723C6DB}"/>
              </a:ext>
            </a:extLst>
          </p:cNvPr>
          <p:cNvSpPr/>
          <p:nvPr/>
        </p:nvSpPr>
        <p:spPr>
          <a:xfrm>
            <a:off x="575205" y="5750642"/>
            <a:ext cx="11060790" cy="4265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1680"/>
              </a:lnSpc>
              <a:buNone/>
            </a:pPr>
            <a:r>
              <a:rPr lang="en-US" sz="1400" b="1" dirty="0">
                <a:solidFill>
                  <a:srgbClr val="1D1D1D"/>
                </a:solidFill>
                <a:latin typeface="Arial" panose="020B0604020202020204" pitchFamily="34" charset="0"/>
                <a:ea typeface="Arial" pitchFamily="34" charset="-122"/>
                <a:cs typeface="Arial" panose="020B0604020202020204" pitchFamily="34" charset="0"/>
              </a:rPr>
              <a:t>Key Drivers:</a:t>
            </a:r>
            <a:r>
              <a:rPr lang="en-US" sz="1400" dirty="0">
                <a:solidFill>
                  <a:srgbClr val="1D1D1D"/>
                </a:solidFill>
                <a:latin typeface="Arial" panose="020B0604020202020204" pitchFamily="34" charset="0"/>
                <a:ea typeface="Arial" pitchFamily="34" charset="-122"/>
                <a:cs typeface="Arial" panose="020B0604020202020204" pitchFamily="34" charset="0"/>
              </a:rPr>
              <a:t> Persistent inflation close to the 2% target (2.07-2.10%), deteriorating output gap turning negative by Q3 2027, and downside risks from US tariff uncertainty and labor market weakness.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CB8A0D13-4228-D655-8FC5-36F4CD1CCFA0}"/>
              </a:ext>
            </a:extLst>
          </p:cNvPr>
          <p:cNvGrpSpPr/>
          <p:nvPr/>
        </p:nvGrpSpPr>
        <p:grpSpPr>
          <a:xfrm>
            <a:off x="9280869" y="2484710"/>
            <a:ext cx="2469272" cy="880137"/>
            <a:chOff x="4867582" y="2812157"/>
            <a:chExt cx="2692450" cy="1123950"/>
          </a:xfrm>
        </p:grpSpPr>
        <p:sp>
          <p:nvSpPr>
            <p:cNvPr id="74" name="Text 10">
              <a:extLst>
                <a:ext uri="{FF2B5EF4-FFF2-40B4-BE49-F238E27FC236}">
                  <a16:creationId xmlns:a16="http://schemas.microsoft.com/office/drawing/2014/main" id="{4F23EF77-9C43-A624-8A5A-7CF74A7BA2FD}"/>
                </a:ext>
              </a:extLst>
            </p:cNvPr>
            <p:cNvSpPr/>
            <p:nvPr/>
          </p:nvSpPr>
          <p:spPr>
            <a:xfrm>
              <a:off x="4867582" y="2812157"/>
              <a:ext cx="2692450" cy="1123950"/>
            </a:xfrm>
            <a:prstGeom prst="roundRect">
              <a:avLst>
                <a:gd name="adj" fmla="val 6780"/>
              </a:avLst>
            </a:prstGeom>
            <a:solidFill>
              <a:srgbClr val="FFFFFF"/>
            </a:solidFill>
            <a:ln w="19050">
              <a:solidFill>
                <a:srgbClr val="DEE2E6"/>
              </a:solidFill>
            </a:ln>
          </p:spPr>
          <p:txBody>
            <a:bodyPr wrap="square" rtlCol="0" anchor="ctr"/>
            <a:lstStyle/>
            <a:p>
              <a:pPr marL="0" indent="0">
                <a:buNone/>
              </a:pPr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5" name="Text 11">
              <a:extLst>
                <a:ext uri="{FF2B5EF4-FFF2-40B4-BE49-F238E27FC236}">
                  <a16:creationId xmlns:a16="http://schemas.microsoft.com/office/drawing/2014/main" id="{3B84BE92-D1FE-3125-EC07-A34FFAD7FFB7}"/>
                </a:ext>
              </a:extLst>
            </p:cNvPr>
            <p:cNvSpPr/>
            <p:nvPr/>
          </p:nvSpPr>
          <p:spPr>
            <a:xfrm>
              <a:off x="5039032" y="2983607"/>
              <a:ext cx="2396541" cy="1905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1500"/>
                </a:lnSpc>
                <a:spcAft>
                  <a:spcPts val="450"/>
                </a:spcAft>
                <a:buNone/>
              </a:pPr>
              <a:r>
                <a:rPr lang="en-US" sz="1050" b="1" dirty="0">
                  <a:solidFill>
                    <a:srgbClr val="6C757D"/>
                  </a:solidFill>
                  <a:latin typeface="Arial" panose="020B0604020202020204" pitchFamily="34" charset="0"/>
                  <a:ea typeface="Arial" pitchFamily="34" charset="-122"/>
                  <a:cs typeface="Arial" panose="020B0604020202020204" pitchFamily="34" charset="0"/>
                </a:rPr>
                <a:t>Q1 2026</a:t>
              </a:r>
              <a:endParaRPr lang="en-US" sz="105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6" name="Text 12">
              <a:extLst>
                <a:ext uri="{FF2B5EF4-FFF2-40B4-BE49-F238E27FC236}">
                  <a16:creationId xmlns:a16="http://schemas.microsoft.com/office/drawing/2014/main" id="{CC6EC1B8-CF3E-06C7-F15A-605C34C70A6C}"/>
                </a:ext>
              </a:extLst>
            </p:cNvPr>
            <p:cNvSpPr/>
            <p:nvPr/>
          </p:nvSpPr>
          <p:spPr>
            <a:xfrm>
              <a:off x="5039032" y="3231257"/>
              <a:ext cx="2396541" cy="3429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700"/>
                </a:lnSpc>
                <a:spcAft>
                  <a:spcPts val="300"/>
                </a:spcAft>
                <a:buNone/>
              </a:pPr>
              <a:r>
                <a:rPr lang="en-US" sz="2250" b="1" dirty="0">
                  <a:solidFill>
                    <a:srgbClr val="69A3D1"/>
                  </a:solidFill>
                  <a:latin typeface="Arial" panose="020B0604020202020204" pitchFamily="34" charset="0"/>
                  <a:ea typeface="Arial" pitchFamily="34" charset="-122"/>
                  <a:cs typeface="Arial" panose="020B0604020202020204" pitchFamily="34" charset="0"/>
                </a:rPr>
                <a:t>1.75%</a:t>
              </a:r>
              <a:endParaRPr lang="en-US" sz="2250" dirty="0">
                <a:solidFill>
                  <a:srgbClr val="69A3D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7" name="Text 13">
              <a:extLst>
                <a:ext uri="{FF2B5EF4-FFF2-40B4-BE49-F238E27FC236}">
                  <a16:creationId xmlns:a16="http://schemas.microsoft.com/office/drawing/2014/main" id="{003A9BCF-5517-C66E-1FEB-E1634CFA849A}"/>
                </a:ext>
              </a:extLst>
            </p:cNvPr>
            <p:cNvSpPr/>
            <p:nvPr/>
          </p:nvSpPr>
          <p:spPr>
            <a:xfrm>
              <a:off x="5039032" y="3612257"/>
              <a:ext cx="2396541" cy="1524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1200"/>
                </a:lnSpc>
                <a:buNone/>
              </a:pPr>
              <a:r>
                <a:rPr lang="en-US" sz="900" dirty="0">
                  <a:solidFill>
                    <a:srgbClr val="6C757D"/>
                  </a:solidFill>
                  <a:latin typeface="Arial" panose="020B0604020202020204" pitchFamily="34" charset="0"/>
                  <a:ea typeface="Arial" pitchFamily="34" charset="-122"/>
                  <a:cs typeface="Arial" panose="020B0604020202020204" pitchFamily="34" charset="0"/>
                </a:rPr>
                <a:t>First cut as slack emerges</a:t>
              </a:r>
            </a:p>
            <a:p>
              <a:pPr marL="0" indent="0" algn="l">
                <a:lnSpc>
                  <a:spcPts val="1200"/>
                </a:lnSpc>
                <a:buNone/>
              </a:pPr>
              <a:endParaRPr lang="en-US" sz="900" dirty="0">
                <a:solidFill>
                  <a:srgbClr val="6C757D"/>
                </a:solidFill>
                <a:latin typeface="Arial" panose="020B0604020202020204" pitchFamily="34" charset="0"/>
                <a:ea typeface="Arial" pitchFamily="34" charset="-122"/>
                <a:cs typeface="Arial" panose="020B0604020202020204" pitchFamily="34" charset="0"/>
              </a:endParaRP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773512A2-2493-0317-2846-F57A70FE99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205" y="2475660"/>
            <a:ext cx="8293224" cy="298485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D589A7B-478D-542C-8A91-B1F986B4F67C}"/>
              </a:ext>
            </a:extLst>
          </p:cNvPr>
          <p:cNvSpPr/>
          <p:nvPr/>
        </p:nvSpPr>
        <p:spPr>
          <a:xfrm>
            <a:off x="937260" y="2768144"/>
            <a:ext cx="2103120" cy="1762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1372035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DC2872-6C35-A8B0-9634-8A1BE0F3BF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9">
            <a:extLst>
              <a:ext uri="{FF2B5EF4-FFF2-40B4-BE49-F238E27FC236}">
                <a16:creationId xmlns:a16="http://schemas.microsoft.com/office/drawing/2014/main" id="{0E99E7DD-F0C7-601A-5BE4-F244A143B7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515061" y="6329583"/>
            <a:ext cx="2394551" cy="365125"/>
          </a:xfrm>
        </p:spPr>
        <p:txBody>
          <a:bodyPr/>
          <a:lstStyle/>
          <a:p>
            <a:pPr algn="r"/>
            <a:r>
              <a:rPr lang="en-GB" sz="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2026-2027 Forecasts | </a:t>
            </a:r>
            <a:fld id="{8FEE686F-D980-324A-BFB9-D3465C7B126A}" type="slidenum">
              <a:rPr lang="en-GB" sz="800" b="1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r"/>
              <a:t>3</a:t>
            </a:fld>
            <a:endParaRPr lang="en-CH" sz="800" b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33B280E-91C6-A46D-CBFC-EAFBB40B15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56"/>
          <a:stretch>
            <a:fillRect/>
          </a:stretch>
        </p:blipFill>
        <p:spPr bwMode="auto">
          <a:xfrm>
            <a:off x="9832768" y="395219"/>
            <a:ext cx="2118499" cy="312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F00B9EA-5887-1BFC-6ED1-DABBCE0D2210}"/>
              </a:ext>
            </a:extLst>
          </p:cNvPr>
          <p:cNvSpPr/>
          <p:nvPr/>
        </p:nvSpPr>
        <p:spPr>
          <a:xfrm>
            <a:off x="-1" y="3198"/>
            <a:ext cx="12192001" cy="226355"/>
          </a:xfrm>
          <a:prstGeom prst="rect">
            <a:avLst/>
          </a:prstGeom>
          <a:solidFill>
            <a:srgbClr val="00000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DAD00291-B22F-3130-2D60-ADC6EB4CA529}"/>
              </a:ext>
            </a:extLst>
          </p:cNvPr>
          <p:cNvSpPr txBox="1">
            <a:spLocks/>
          </p:cNvSpPr>
          <p:nvPr/>
        </p:nvSpPr>
        <p:spPr>
          <a:xfrm>
            <a:off x="254342" y="369550"/>
            <a:ext cx="10908400" cy="63599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H" sz="20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 OCT. 30, THE COM</a:t>
            </a:r>
            <a:r>
              <a:rPr lang="en-GB" sz="20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n-CH" sz="20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ITTEE DECIDED TO HOLD THE RATE AT 2.00%</a:t>
            </a:r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0829D697-F200-0D01-05C1-BF14D807DA84}"/>
              </a:ext>
            </a:extLst>
          </p:cNvPr>
          <p:cNvSpPr txBox="1">
            <a:spLocks/>
          </p:cNvSpPr>
          <p:nvPr/>
        </p:nvSpPr>
        <p:spPr>
          <a:xfrm>
            <a:off x="226209" y="562682"/>
            <a:ext cx="117092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43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52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79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60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54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  <a:defRPr sz="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476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Arial"/>
              <a:buNone/>
              <a:defRPr sz="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/>
            <a:r>
              <a:rPr lang="en-CH" dirty="0">
                <a:solidFill>
                  <a:srgbClr val="69A3D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Background </a:t>
            </a:r>
            <a:r>
              <a:rPr lang="en-CH" b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| </a:t>
            </a:r>
            <a:r>
              <a:rPr lang="en-CH" b="0" dirty="0">
                <a:latin typeface="Arial" panose="020B0604020202020204" pitchFamily="34" charset="0"/>
                <a:cs typeface="Arial" panose="020B0604020202020204" pitchFamily="34" charset="0"/>
              </a:rPr>
              <a:t>Current ECB Policy Stance</a:t>
            </a:r>
            <a:endParaRPr lang="en-CH" dirty="0">
              <a:solidFill>
                <a:srgbClr val="69A3D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5FB6E90-16D8-41C6-8B44-666EF155F170}"/>
              </a:ext>
            </a:extLst>
          </p:cNvPr>
          <p:cNvSpPr/>
          <p:nvPr/>
        </p:nvSpPr>
        <p:spPr>
          <a:xfrm>
            <a:off x="11951267" y="638652"/>
            <a:ext cx="57600" cy="57600"/>
          </a:xfrm>
          <a:prstGeom prst="rect">
            <a:avLst/>
          </a:prstGeom>
          <a:solidFill>
            <a:srgbClr val="69A3D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2">
            <a:extLst>
              <a:ext uri="{FF2B5EF4-FFF2-40B4-BE49-F238E27FC236}">
                <a16:creationId xmlns:a16="http://schemas.microsoft.com/office/drawing/2014/main" id="{C0811302-FE90-9B60-CE73-3339B5984761}"/>
              </a:ext>
            </a:extLst>
          </p:cNvPr>
          <p:cNvSpPr/>
          <p:nvPr/>
        </p:nvSpPr>
        <p:spPr>
          <a:xfrm>
            <a:off x="384703" y="1334155"/>
            <a:ext cx="3599578" cy="1870191"/>
          </a:xfrm>
          <a:prstGeom prst="roundRect">
            <a:avLst>
              <a:gd name="adj" fmla="val 5556"/>
            </a:avLst>
          </a:prstGeom>
          <a:solidFill>
            <a:srgbClr val="69A3D1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 3">
            <a:extLst>
              <a:ext uri="{FF2B5EF4-FFF2-40B4-BE49-F238E27FC236}">
                <a16:creationId xmlns:a16="http://schemas.microsoft.com/office/drawing/2014/main" id="{B51524D5-B26F-9B5C-7134-B5504DFEDD07}"/>
              </a:ext>
            </a:extLst>
          </p:cNvPr>
          <p:cNvSpPr/>
          <p:nvPr/>
        </p:nvSpPr>
        <p:spPr>
          <a:xfrm>
            <a:off x="583623" y="1603787"/>
            <a:ext cx="3201739" cy="2597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500"/>
              </a:lnSpc>
              <a:spcAft>
                <a:spcPts val="450"/>
              </a:spcAft>
              <a:buNone/>
            </a:pPr>
            <a:r>
              <a:rPr lang="en-US" sz="1400" dirty="0">
                <a:solidFill>
                  <a:srgbClr val="FFFFFF"/>
                </a:solidFill>
                <a:latin typeface="Arial" panose="020B0604020202020204" pitchFamily="34" charset="0"/>
                <a:ea typeface="Arial" pitchFamily="34" charset="-122"/>
                <a:cs typeface="Arial" panose="020B0604020202020204" pitchFamily="34" charset="0"/>
              </a:rPr>
              <a:t>Current Rate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 4">
            <a:extLst>
              <a:ext uri="{FF2B5EF4-FFF2-40B4-BE49-F238E27FC236}">
                <a16:creationId xmlns:a16="http://schemas.microsoft.com/office/drawing/2014/main" id="{197C1447-0A63-D247-526E-41AC4AEFC0AC}"/>
              </a:ext>
            </a:extLst>
          </p:cNvPr>
          <p:cNvSpPr/>
          <p:nvPr/>
        </p:nvSpPr>
        <p:spPr>
          <a:xfrm>
            <a:off x="583623" y="2084756"/>
            <a:ext cx="3201739" cy="7792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4500"/>
              </a:lnSpc>
              <a:buNone/>
            </a:pPr>
            <a:r>
              <a:rPr lang="en-US" sz="6000" b="1" dirty="0">
                <a:solidFill>
                  <a:srgbClr val="FFFFFF"/>
                </a:solidFill>
                <a:latin typeface="Arial" panose="020B0604020202020204" pitchFamily="34" charset="0"/>
                <a:ea typeface="Arial" pitchFamily="34" charset="-122"/>
                <a:cs typeface="Arial" panose="020B0604020202020204" pitchFamily="34" charset="0"/>
              </a:rPr>
              <a:t>2.00%</a:t>
            </a:r>
            <a:endParaRPr lang="en-US" sz="6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 5">
            <a:extLst>
              <a:ext uri="{FF2B5EF4-FFF2-40B4-BE49-F238E27FC236}">
                <a16:creationId xmlns:a16="http://schemas.microsoft.com/office/drawing/2014/main" id="{B7330575-B7EA-F440-5551-6D0A4745D7A1}"/>
              </a:ext>
            </a:extLst>
          </p:cNvPr>
          <p:cNvSpPr/>
          <p:nvPr/>
        </p:nvSpPr>
        <p:spPr>
          <a:xfrm>
            <a:off x="583623" y="2798631"/>
            <a:ext cx="3201739" cy="2077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200"/>
              </a:lnSpc>
              <a:spcBef>
                <a:spcPts val="450"/>
              </a:spcBef>
              <a:buNone/>
            </a:pPr>
            <a:r>
              <a:rPr lang="en-US" sz="1100" dirty="0">
                <a:solidFill>
                  <a:srgbClr val="FFFFFF"/>
                </a:solidFill>
                <a:latin typeface="Arial" panose="020B0604020202020204" pitchFamily="34" charset="0"/>
                <a:ea typeface="Arial" pitchFamily="34" charset="-122"/>
                <a:cs typeface="Arial" panose="020B0604020202020204" pitchFamily="34" charset="0"/>
              </a:rPr>
              <a:t>October 30, 2025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 6">
            <a:extLst>
              <a:ext uri="{FF2B5EF4-FFF2-40B4-BE49-F238E27FC236}">
                <a16:creationId xmlns:a16="http://schemas.microsoft.com/office/drawing/2014/main" id="{6649D950-BBF6-E0A9-53E8-558CE11C0BCB}"/>
              </a:ext>
            </a:extLst>
          </p:cNvPr>
          <p:cNvSpPr/>
          <p:nvPr/>
        </p:nvSpPr>
        <p:spPr>
          <a:xfrm>
            <a:off x="4265032" y="2042632"/>
            <a:ext cx="7343345" cy="3116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spcAft>
                <a:spcPts val="600"/>
              </a:spcAft>
              <a:buNone/>
            </a:pPr>
            <a:r>
              <a:rPr lang="en-US" b="1" dirty="0">
                <a:solidFill>
                  <a:srgbClr val="1D1D1D"/>
                </a:solidFill>
                <a:latin typeface="Arial" panose="020B0604020202020204" pitchFamily="34" charset="0"/>
                <a:ea typeface="Arial" pitchFamily="34" charset="-122"/>
                <a:cs typeface="Arial" panose="020B0604020202020204" pitchFamily="34" charset="0"/>
              </a:rPr>
              <a:t>Decision:</a:t>
            </a:r>
            <a:r>
              <a:rPr lang="en-US" dirty="0">
                <a:solidFill>
                  <a:srgbClr val="1D1D1D"/>
                </a:solidFill>
                <a:latin typeface="Arial" panose="020B0604020202020204" pitchFamily="34" charset="0"/>
                <a:ea typeface="Arial" pitchFamily="34" charset="-122"/>
                <a:cs typeface="Arial" panose="020B0604020202020204" pitchFamily="34" charset="0"/>
              </a:rPr>
              <a:t> Rates held unchanged at latest meeting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 7">
            <a:extLst>
              <a:ext uri="{FF2B5EF4-FFF2-40B4-BE49-F238E27FC236}">
                <a16:creationId xmlns:a16="http://schemas.microsoft.com/office/drawing/2014/main" id="{22CE4E5E-3139-222B-8034-F90F8561E824}"/>
              </a:ext>
            </a:extLst>
          </p:cNvPr>
          <p:cNvSpPr/>
          <p:nvPr/>
        </p:nvSpPr>
        <p:spPr>
          <a:xfrm>
            <a:off x="4265031" y="2354331"/>
            <a:ext cx="7343345" cy="2727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75"/>
              </a:lnSpc>
              <a:buNone/>
            </a:pPr>
            <a:r>
              <a:rPr lang="en-US" sz="1400" dirty="0">
                <a:solidFill>
                  <a:srgbClr val="6C757D"/>
                </a:solidFill>
                <a:latin typeface="Arial" panose="020B0604020202020204" pitchFamily="34" charset="0"/>
                <a:ea typeface="Arial" pitchFamily="34" charset="-122"/>
                <a:cs typeface="Arial" panose="020B0604020202020204" pitchFamily="34" charset="0"/>
              </a:rPr>
              <a:t>Previous cuts assessed as sufficient to address evolving conditions.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Text 18">
            <a:extLst>
              <a:ext uri="{FF2B5EF4-FFF2-40B4-BE49-F238E27FC236}">
                <a16:creationId xmlns:a16="http://schemas.microsoft.com/office/drawing/2014/main" id="{F9FAD225-DC83-8D34-7448-91649518BF34}"/>
              </a:ext>
            </a:extLst>
          </p:cNvPr>
          <p:cNvSpPr/>
          <p:nvPr/>
        </p:nvSpPr>
        <p:spPr>
          <a:xfrm>
            <a:off x="384704" y="5598242"/>
            <a:ext cx="11403541" cy="731341"/>
          </a:xfrm>
          <a:prstGeom prst="roundRect">
            <a:avLst>
              <a:gd name="adj" fmla="val 10419"/>
            </a:avLst>
          </a:prstGeom>
          <a:solidFill>
            <a:srgbClr val="69A3D1">
              <a:alpha val="25098"/>
            </a:srgbClr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Shape 19">
            <a:extLst>
              <a:ext uri="{FF2B5EF4-FFF2-40B4-BE49-F238E27FC236}">
                <a16:creationId xmlns:a16="http://schemas.microsoft.com/office/drawing/2014/main" id="{92ABDB99-555A-F43B-7D38-95593EBB7B6C}"/>
              </a:ext>
            </a:extLst>
          </p:cNvPr>
          <p:cNvSpPr/>
          <p:nvPr/>
        </p:nvSpPr>
        <p:spPr>
          <a:xfrm>
            <a:off x="403755" y="5598242"/>
            <a:ext cx="0" cy="731341"/>
          </a:xfrm>
          <a:prstGeom prst="line">
            <a:avLst/>
          </a:prstGeom>
          <a:noFill/>
          <a:ln w="38100">
            <a:solidFill>
              <a:srgbClr val="69A3D1"/>
            </a:solidFill>
            <a:prstDash val="solid"/>
          </a:ln>
        </p:spPr>
        <p:txBody>
          <a:bodyPr/>
          <a:lstStyle/>
          <a:p>
            <a:endParaRPr lang="en-CH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ext 20">
            <a:extLst>
              <a:ext uri="{FF2B5EF4-FFF2-40B4-BE49-F238E27FC236}">
                <a16:creationId xmlns:a16="http://schemas.microsoft.com/office/drawing/2014/main" id="{546C90AF-18B7-7947-8DF3-244DA455920A}"/>
              </a:ext>
            </a:extLst>
          </p:cNvPr>
          <p:cNvSpPr/>
          <p:nvPr/>
        </p:nvSpPr>
        <p:spPr>
          <a:xfrm>
            <a:off x="565605" y="5881314"/>
            <a:ext cx="11060790" cy="4265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575"/>
              </a:lnSpc>
            </a:pPr>
            <a:r>
              <a:rPr lang="en-US" sz="1400" b="1" dirty="0">
                <a:solidFill>
                  <a:srgbClr val="1D1D1D"/>
                </a:solidFill>
                <a:latin typeface="Arial" panose="020B0604020202020204" pitchFamily="34" charset="0"/>
                <a:ea typeface="Arial" pitchFamily="34" charset="-122"/>
                <a:cs typeface="Arial" panose="020B0604020202020204" pitchFamily="34" charset="0"/>
              </a:rPr>
              <a:t>Assessment:</a:t>
            </a:r>
            <a:r>
              <a:rPr lang="en-US" sz="1400" dirty="0">
                <a:solidFill>
                  <a:srgbClr val="1D1D1D"/>
                </a:solidFill>
                <a:latin typeface="Arial" panose="020B0604020202020204" pitchFamily="34" charset="0"/>
                <a:ea typeface="Arial" pitchFamily="34" charset="-122"/>
                <a:cs typeface="Arial" panose="020B0604020202020204" pitchFamily="34" charset="0"/>
              </a:rPr>
              <a:t> Future adjustments depend on evolving inflation dynamics and economic data.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Text 2">
            <a:extLst>
              <a:ext uri="{FF2B5EF4-FFF2-40B4-BE49-F238E27FC236}">
                <a16:creationId xmlns:a16="http://schemas.microsoft.com/office/drawing/2014/main" id="{ACDD50F2-8EF4-553A-A148-0C70FF59A84D}"/>
              </a:ext>
            </a:extLst>
          </p:cNvPr>
          <p:cNvSpPr/>
          <p:nvPr/>
        </p:nvSpPr>
        <p:spPr>
          <a:xfrm>
            <a:off x="384703" y="3474402"/>
            <a:ext cx="11422591" cy="1895582"/>
          </a:xfrm>
          <a:prstGeom prst="roundRect">
            <a:avLst>
              <a:gd name="adj" fmla="val 6098"/>
            </a:avLst>
          </a:prstGeom>
          <a:solidFill>
            <a:srgbClr val="F8FAFB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Text 9">
            <a:extLst>
              <a:ext uri="{FF2B5EF4-FFF2-40B4-BE49-F238E27FC236}">
                <a16:creationId xmlns:a16="http://schemas.microsoft.com/office/drawing/2014/main" id="{44A364CF-F2D3-F3B4-BCA2-6F1521A4E92D}"/>
              </a:ext>
            </a:extLst>
          </p:cNvPr>
          <p:cNvSpPr/>
          <p:nvPr/>
        </p:nvSpPr>
        <p:spPr>
          <a:xfrm>
            <a:off x="565604" y="3803015"/>
            <a:ext cx="11729667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spcAft>
                <a:spcPts val="750"/>
              </a:spcAft>
              <a:buNone/>
            </a:pPr>
            <a:r>
              <a:rPr lang="en-US" sz="2400" b="1" dirty="0">
                <a:solidFill>
                  <a:srgbClr val="69A3D1"/>
                </a:solidFill>
                <a:latin typeface="Arial" panose="020B0604020202020204" pitchFamily="34" charset="0"/>
                <a:ea typeface="Arial" pitchFamily="34" charset="-122"/>
                <a:cs typeface="Arial" panose="020B0604020202020204" pitchFamily="34" charset="0"/>
              </a:rPr>
              <a:t>Forward Guidance</a:t>
            </a:r>
            <a:endParaRPr lang="en-US" sz="2400" dirty="0">
              <a:solidFill>
                <a:srgbClr val="69A3D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Text 10">
            <a:extLst>
              <a:ext uri="{FF2B5EF4-FFF2-40B4-BE49-F238E27FC236}">
                <a16:creationId xmlns:a16="http://schemas.microsoft.com/office/drawing/2014/main" id="{17C55253-4A2F-AF50-2FB8-066C16CBF1D9}"/>
              </a:ext>
            </a:extLst>
          </p:cNvPr>
          <p:cNvSpPr/>
          <p:nvPr/>
        </p:nvSpPr>
        <p:spPr>
          <a:xfrm>
            <a:off x="565604" y="4460437"/>
            <a:ext cx="5768009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00"/>
              </a:lnSpc>
              <a:spcAft>
                <a:spcPts val="300"/>
              </a:spcAft>
              <a:buNone/>
            </a:pPr>
            <a:r>
              <a:rPr lang="en-US" b="1" dirty="0">
                <a:solidFill>
                  <a:srgbClr val="1D1D1D"/>
                </a:solidFill>
                <a:latin typeface="Arial" panose="020B0604020202020204" pitchFamily="34" charset="0"/>
                <a:ea typeface="Arial" pitchFamily="34" charset="-122"/>
                <a:cs typeface="Arial" panose="020B0604020202020204" pitchFamily="34" charset="0"/>
              </a:rPr>
              <a:t>Data-Dependent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Text 11">
            <a:extLst>
              <a:ext uri="{FF2B5EF4-FFF2-40B4-BE49-F238E27FC236}">
                <a16:creationId xmlns:a16="http://schemas.microsoft.com/office/drawing/2014/main" id="{7C482CCE-8470-C3BB-415E-A707D9F24562}"/>
              </a:ext>
            </a:extLst>
          </p:cNvPr>
          <p:cNvSpPr/>
          <p:nvPr/>
        </p:nvSpPr>
        <p:spPr>
          <a:xfrm>
            <a:off x="565604" y="4781172"/>
            <a:ext cx="5768009" cy="159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60"/>
              </a:lnSpc>
              <a:buNone/>
            </a:pPr>
            <a:r>
              <a:rPr lang="en-US" sz="1400" dirty="0">
                <a:solidFill>
                  <a:srgbClr val="6C757D"/>
                </a:solidFill>
                <a:latin typeface="Arial" panose="020B0604020202020204" pitchFamily="34" charset="0"/>
                <a:ea typeface="Arial" pitchFamily="34" charset="-122"/>
                <a:cs typeface="Arial" panose="020B0604020202020204" pitchFamily="34" charset="0"/>
              </a:rPr>
              <a:t>Based on inflation projections and policy transmission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Text 12">
            <a:extLst>
              <a:ext uri="{FF2B5EF4-FFF2-40B4-BE49-F238E27FC236}">
                <a16:creationId xmlns:a16="http://schemas.microsoft.com/office/drawing/2014/main" id="{320800CE-F612-C551-73B3-C54EF2258AAA}"/>
              </a:ext>
            </a:extLst>
          </p:cNvPr>
          <p:cNvSpPr/>
          <p:nvPr/>
        </p:nvSpPr>
        <p:spPr>
          <a:xfrm>
            <a:off x="6527262" y="4463358"/>
            <a:ext cx="5768009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00"/>
              </a:lnSpc>
              <a:spcAft>
                <a:spcPts val="300"/>
              </a:spcAft>
              <a:buNone/>
            </a:pPr>
            <a:r>
              <a:rPr lang="en-US" b="1" dirty="0">
                <a:solidFill>
                  <a:srgbClr val="1D1D1D"/>
                </a:solidFill>
                <a:latin typeface="Arial" panose="020B0604020202020204" pitchFamily="34" charset="0"/>
                <a:ea typeface="Arial" pitchFamily="34" charset="-122"/>
                <a:cs typeface="Arial" panose="020B0604020202020204" pitchFamily="34" charset="0"/>
              </a:rPr>
              <a:t>No Preset Path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Text 13">
            <a:extLst>
              <a:ext uri="{FF2B5EF4-FFF2-40B4-BE49-F238E27FC236}">
                <a16:creationId xmlns:a16="http://schemas.microsoft.com/office/drawing/2014/main" id="{9F892D2B-5829-ACB1-1598-AD928289005A}"/>
              </a:ext>
            </a:extLst>
          </p:cNvPr>
          <p:cNvSpPr/>
          <p:nvPr/>
        </p:nvSpPr>
        <p:spPr>
          <a:xfrm>
            <a:off x="6527262" y="4781172"/>
            <a:ext cx="5768009" cy="159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60"/>
              </a:lnSpc>
              <a:buNone/>
            </a:pPr>
            <a:r>
              <a:rPr lang="en-US" sz="1400" dirty="0">
                <a:solidFill>
                  <a:srgbClr val="6C757D"/>
                </a:solidFill>
                <a:latin typeface="Arial" panose="020B0604020202020204" pitchFamily="34" charset="0"/>
                <a:ea typeface="Arial" pitchFamily="34" charset="-122"/>
                <a:cs typeface="Arial" panose="020B0604020202020204" pitchFamily="34" charset="0"/>
              </a:rPr>
              <a:t>Full discretion, no predetermined trajectory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61832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55D2FC-6353-F657-56DE-CC26D3391C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9">
            <a:extLst>
              <a:ext uri="{FF2B5EF4-FFF2-40B4-BE49-F238E27FC236}">
                <a16:creationId xmlns:a16="http://schemas.microsoft.com/office/drawing/2014/main" id="{6D036490-A580-6FCE-575F-D37AEFE4D5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515061" y="6329583"/>
            <a:ext cx="2394551" cy="365125"/>
          </a:xfrm>
        </p:spPr>
        <p:txBody>
          <a:bodyPr/>
          <a:lstStyle/>
          <a:p>
            <a:pPr algn="r"/>
            <a:r>
              <a:rPr lang="en-GB" sz="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2026-2027 Forecasts | </a:t>
            </a:r>
            <a:fld id="{8FEE686F-D980-324A-BFB9-D3465C7B126A}" type="slidenum">
              <a:rPr lang="en-GB" sz="800" b="1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r"/>
              <a:t>4</a:t>
            </a:fld>
            <a:endParaRPr lang="en-CH" sz="800" b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705638D-A4B3-70AD-7D58-3063482D36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56"/>
          <a:stretch>
            <a:fillRect/>
          </a:stretch>
        </p:blipFill>
        <p:spPr bwMode="auto">
          <a:xfrm>
            <a:off x="9832768" y="395219"/>
            <a:ext cx="2118499" cy="312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9920FE2-2EFC-5999-4D7A-A3D97D5C10D7}"/>
              </a:ext>
            </a:extLst>
          </p:cNvPr>
          <p:cNvSpPr/>
          <p:nvPr/>
        </p:nvSpPr>
        <p:spPr>
          <a:xfrm>
            <a:off x="-1" y="3198"/>
            <a:ext cx="12192001" cy="226355"/>
          </a:xfrm>
          <a:prstGeom prst="rect">
            <a:avLst/>
          </a:prstGeom>
          <a:solidFill>
            <a:srgbClr val="00000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FAF9DE57-8CAE-8E6C-43DB-F3A821BB28EF}"/>
              </a:ext>
            </a:extLst>
          </p:cNvPr>
          <p:cNvSpPr txBox="1">
            <a:spLocks/>
          </p:cNvSpPr>
          <p:nvPr/>
        </p:nvSpPr>
        <p:spPr>
          <a:xfrm>
            <a:off x="254342" y="369550"/>
            <a:ext cx="10908400" cy="63599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H" sz="20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EXPECT THREE CONSECUTIVE 25BPS CUTS (2026, 2027, 2028)</a:t>
            </a:r>
            <a:endParaRPr lang="en-CH" sz="2000" b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3FDD63D9-96DC-DB51-328B-00741C467092}"/>
              </a:ext>
            </a:extLst>
          </p:cNvPr>
          <p:cNvSpPr txBox="1">
            <a:spLocks/>
          </p:cNvSpPr>
          <p:nvPr/>
        </p:nvSpPr>
        <p:spPr>
          <a:xfrm>
            <a:off x="226209" y="562682"/>
            <a:ext cx="117092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43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52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79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60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54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  <a:defRPr sz="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476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Arial"/>
              <a:buNone/>
              <a:defRPr sz="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/>
            <a:r>
              <a:rPr lang="en-CH" dirty="0">
                <a:solidFill>
                  <a:srgbClr val="69A3D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Forecasts </a:t>
            </a:r>
            <a:r>
              <a:rPr lang="en-CH" b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| </a:t>
            </a:r>
            <a:r>
              <a:rPr lang="en-CH" b="0" dirty="0">
                <a:latin typeface="Arial" panose="020B0604020202020204" pitchFamily="34" charset="0"/>
                <a:cs typeface="Arial" panose="020B0604020202020204" pitchFamily="34" charset="0"/>
              </a:rPr>
              <a:t>ECB interest rate on the deposit facility</a:t>
            </a:r>
            <a:endParaRPr lang="en-CH" dirty="0">
              <a:solidFill>
                <a:srgbClr val="69A3D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F82E3FC-8457-282B-4FCB-B6F085C201AD}"/>
              </a:ext>
            </a:extLst>
          </p:cNvPr>
          <p:cNvSpPr/>
          <p:nvPr/>
        </p:nvSpPr>
        <p:spPr>
          <a:xfrm>
            <a:off x="11951267" y="638652"/>
            <a:ext cx="57600" cy="57600"/>
          </a:xfrm>
          <a:prstGeom prst="rect">
            <a:avLst/>
          </a:prstGeom>
          <a:solidFill>
            <a:srgbClr val="69A3D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Text 18">
            <a:extLst>
              <a:ext uri="{FF2B5EF4-FFF2-40B4-BE49-F238E27FC236}">
                <a16:creationId xmlns:a16="http://schemas.microsoft.com/office/drawing/2014/main" id="{D0303428-4B92-0ACB-802C-5527D9F3D7C9}"/>
              </a:ext>
            </a:extLst>
          </p:cNvPr>
          <p:cNvSpPr/>
          <p:nvPr/>
        </p:nvSpPr>
        <p:spPr>
          <a:xfrm>
            <a:off x="6796059" y="5396086"/>
            <a:ext cx="4992185" cy="933497"/>
          </a:xfrm>
          <a:custGeom>
            <a:avLst/>
            <a:gdLst>
              <a:gd name="csX0" fmla="*/ 0 w 4991486"/>
              <a:gd name="csY0" fmla="*/ 97261 h 933497"/>
              <a:gd name="csX1" fmla="*/ 97261 w 4991486"/>
              <a:gd name="csY1" fmla="*/ 0 h 933497"/>
              <a:gd name="csX2" fmla="*/ 4894225 w 4991486"/>
              <a:gd name="csY2" fmla="*/ 0 h 933497"/>
              <a:gd name="csX3" fmla="*/ 4991486 w 4991486"/>
              <a:gd name="csY3" fmla="*/ 97261 h 933497"/>
              <a:gd name="csX4" fmla="*/ 4991486 w 4991486"/>
              <a:gd name="csY4" fmla="*/ 836236 h 933497"/>
              <a:gd name="csX5" fmla="*/ 4894225 w 4991486"/>
              <a:gd name="csY5" fmla="*/ 933497 h 933497"/>
              <a:gd name="csX6" fmla="*/ 97261 w 4991486"/>
              <a:gd name="csY6" fmla="*/ 933497 h 933497"/>
              <a:gd name="csX7" fmla="*/ 0 w 4991486"/>
              <a:gd name="csY7" fmla="*/ 836236 h 933497"/>
              <a:gd name="csX8" fmla="*/ 0 w 4991486"/>
              <a:gd name="csY8" fmla="*/ 97261 h 933497"/>
              <a:gd name="csX0" fmla="*/ 1538 w 4993024"/>
              <a:gd name="csY0" fmla="*/ 97261 h 933497"/>
              <a:gd name="csX1" fmla="*/ 41649 w 4993024"/>
              <a:gd name="csY1" fmla="*/ 3810 h 933497"/>
              <a:gd name="csX2" fmla="*/ 4895763 w 4993024"/>
              <a:gd name="csY2" fmla="*/ 0 h 933497"/>
              <a:gd name="csX3" fmla="*/ 4993024 w 4993024"/>
              <a:gd name="csY3" fmla="*/ 97261 h 933497"/>
              <a:gd name="csX4" fmla="*/ 4993024 w 4993024"/>
              <a:gd name="csY4" fmla="*/ 836236 h 933497"/>
              <a:gd name="csX5" fmla="*/ 4895763 w 4993024"/>
              <a:gd name="csY5" fmla="*/ 933497 h 933497"/>
              <a:gd name="csX6" fmla="*/ 98799 w 4993024"/>
              <a:gd name="csY6" fmla="*/ 933497 h 933497"/>
              <a:gd name="csX7" fmla="*/ 1538 w 4993024"/>
              <a:gd name="csY7" fmla="*/ 836236 h 933497"/>
              <a:gd name="csX8" fmla="*/ 1538 w 4993024"/>
              <a:gd name="csY8" fmla="*/ 97261 h 933497"/>
              <a:gd name="csX0" fmla="*/ 0 w 4991486"/>
              <a:gd name="csY0" fmla="*/ 97261 h 933497"/>
              <a:gd name="csX1" fmla="*/ 40111 w 4991486"/>
              <a:gd name="csY1" fmla="*/ 3810 h 933497"/>
              <a:gd name="csX2" fmla="*/ 4894225 w 4991486"/>
              <a:gd name="csY2" fmla="*/ 0 h 933497"/>
              <a:gd name="csX3" fmla="*/ 4991486 w 4991486"/>
              <a:gd name="csY3" fmla="*/ 97261 h 933497"/>
              <a:gd name="csX4" fmla="*/ 4991486 w 4991486"/>
              <a:gd name="csY4" fmla="*/ 836236 h 933497"/>
              <a:gd name="csX5" fmla="*/ 4894225 w 4991486"/>
              <a:gd name="csY5" fmla="*/ 933497 h 933497"/>
              <a:gd name="csX6" fmla="*/ 97261 w 4991486"/>
              <a:gd name="csY6" fmla="*/ 933497 h 933497"/>
              <a:gd name="csX7" fmla="*/ 0 w 4991486"/>
              <a:gd name="csY7" fmla="*/ 836236 h 933497"/>
              <a:gd name="csX8" fmla="*/ 0 w 4991486"/>
              <a:gd name="csY8" fmla="*/ 97261 h 933497"/>
              <a:gd name="csX0" fmla="*/ 699 w 4992185"/>
              <a:gd name="csY0" fmla="*/ 97261 h 933497"/>
              <a:gd name="csX1" fmla="*/ 40810 w 4992185"/>
              <a:gd name="csY1" fmla="*/ 3810 h 933497"/>
              <a:gd name="csX2" fmla="*/ 4894924 w 4992185"/>
              <a:gd name="csY2" fmla="*/ 0 h 933497"/>
              <a:gd name="csX3" fmla="*/ 4992185 w 4992185"/>
              <a:gd name="csY3" fmla="*/ 97261 h 933497"/>
              <a:gd name="csX4" fmla="*/ 4992185 w 4992185"/>
              <a:gd name="csY4" fmla="*/ 836236 h 933497"/>
              <a:gd name="csX5" fmla="*/ 4894924 w 4992185"/>
              <a:gd name="csY5" fmla="*/ 933497 h 933497"/>
              <a:gd name="csX6" fmla="*/ 44620 w 4992185"/>
              <a:gd name="csY6" fmla="*/ 933497 h 933497"/>
              <a:gd name="csX7" fmla="*/ 699 w 4992185"/>
              <a:gd name="csY7" fmla="*/ 836236 h 933497"/>
              <a:gd name="csX8" fmla="*/ 699 w 4992185"/>
              <a:gd name="csY8" fmla="*/ 97261 h 933497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4992185" h="933497">
                <a:moveTo>
                  <a:pt x="699" y="97261"/>
                </a:moveTo>
                <a:cubicBezTo>
                  <a:pt x="699" y="43545"/>
                  <a:pt x="6144" y="3810"/>
                  <a:pt x="40810" y="3810"/>
                </a:cubicBezTo>
                <a:lnTo>
                  <a:pt x="4894924" y="0"/>
                </a:lnTo>
                <a:cubicBezTo>
                  <a:pt x="4948640" y="0"/>
                  <a:pt x="4992185" y="43545"/>
                  <a:pt x="4992185" y="97261"/>
                </a:cubicBezTo>
                <a:lnTo>
                  <a:pt x="4992185" y="836236"/>
                </a:lnTo>
                <a:cubicBezTo>
                  <a:pt x="4992185" y="889952"/>
                  <a:pt x="4948640" y="933497"/>
                  <a:pt x="4894924" y="933497"/>
                </a:cubicBezTo>
                <a:lnTo>
                  <a:pt x="44620" y="933497"/>
                </a:lnTo>
                <a:cubicBezTo>
                  <a:pt x="-9096" y="933497"/>
                  <a:pt x="699" y="889952"/>
                  <a:pt x="699" y="836236"/>
                </a:cubicBezTo>
                <a:lnTo>
                  <a:pt x="699" y="97261"/>
                </a:lnTo>
                <a:close/>
              </a:path>
            </a:pathLst>
          </a:custGeom>
          <a:solidFill>
            <a:srgbClr val="69A3D1">
              <a:alpha val="25098"/>
            </a:srgbClr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Shape 19">
            <a:extLst>
              <a:ext uri="{FF2B5EF4-FFF2-40B4-BE49-F238E27FC236}">
                <a16:creationId xmlns:a16="http://schemas.microsoft.com/office/drawing/2014/main" id="{DCB2DE90-B878-08A6-8FB7-7D4023CD4B47}"/>
              </a:ext>
            </a:extLst>
          </p:cNvPr>
          <p:cNvSpPr/>
          <p:nvPr/>
        </p:nvSpPr>
        <p:spPr>
          <a:xfrm>
            <a:off x="6811935" y="5399261"/>
            <a:ext cx="0" cy="932961"/>
          </a:xfrm>
          <a:prstGeom prst="line">
            <a:avLst/>
          </a:prstGeom>
          <a:noFill/>
          <a:ln w="38100">
            <a:solidFill>
              <a:srgbClr val="69A3D1"/>
            </a:solidFill>
            <a:prstDash val="solid"/>
          </a:ln>
        </p:spPr>
        <p:txBody>
          <a:bodyPr/>
          <a:lstStyle/>
          <a:p>
            <a:endParaRPr lang="en-CH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ext 20">
            <a:extLst>
              <a:ext uri="{FF2B5EF4-FFF2-40B4-BE49-F238E27FC236}">
                <a16:creationId xmlns:a16="http://schemas.microsoft.com/office/drawing/2014/main" id="{19069FC0-B4D7-87DA-48EA-55ACE06A292A}"/>
              </a:ext>
            </a:extLst>
          </p:cNvPr>
          <p:cNvSpPr/>
          <p:nvPr/>
        </p:nvSpPr>
        <p:spPr>
          <a:xfrm>
            <a:off x="6958219" y="5655832"/>
            <a:ext cx="4651854" cy="4140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350"/>
              </a:lnSpc>
            </a:pPr>
            <a:r>
              <a:rPr lang="en-US" sz="1500" b="1" dirty="0">
                <a:solidFill>
                  <a:srgbClr val="1D1D1D"/>
                </a:solidFill>
                <a:latin typeface="Arial" panose="020B0604020202020204" pitchFamily="34" charset="0"/>
                <a:ea typeface="Arial" pitchFamily="34" charset="-122"/>
                <a:cs typeface="Arial" panose="020B0604020202020204" pitchFamily="34" charset="0"/>
              </a:rPr>
              <a:t>Assessment:</a:t>
            </a:r>
            <a:r>
              <a:rPr lang="en-US" sz="1500" dirty="0">
                <a:solidFill>
                  <a:srgbClr val="1D1D1D"/>
                </a:solidFill>
                <a:latin typeface="Arial" panose="020B0604020202020204" pitchFamily="34" charset="0"/>
                <a:ea typeface="Arial" pitchFamily="34" charset="-122"/>
                <a:cs typeface="Arial" panose="020B0604020202020204" pitchFamily="34" charset="0"/>
              </a:rPr>
              <a:t> Calibrated response to support economic activity and ensure inflation stabilizes at 2% target</a:t>
            </a: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34B2D48-7583-FAF4-38F1-EFB6466F5CC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79269" y="1203072"/>
            <a:ext cx="6110695" cy="5092245"/>
          </a:xfrm>
          <a:prstGeom prst="rect">
            <a:avLst/>
          </a:prstGeom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963BCFF6-8CED-D172-7708-84694BC9E907}"/>
              </a:ext>
            </a:extLst>
          </p:cNvPr>
          <p:cNvGrpSpPr/>
          <p:nvPr/>
        </p:nvGrpSpPr>
        <p:grpSpPr>
          <a:xfrm>
            <a:off x="6796759" y="4269706"/>
            <a:ext cx="4975068" cy="932961"/>
            <a:chOff x="6813177" y="4506613"/>
            <a:chExt cx="4975068" cy="932961"/>
          </a:xfrm>
        </p:grpSpPr>
        <p:sp>
          <p:nvSpPr>
            <p:cNvPr id="21" name="Text 9">
              <a:extLst>
                <a:ext uri="{FF2B5EF4-FFF2-40B4-BE49-F238E27FC236}">
                  <a16:creationId xmlns:a16="http://schemas.microsoft.com/office/drawing/2014/main" id="{1F44204B-5F08-F3D4-17E3-72A9FB5478A5}"/>
                </a:ext>
              </a:extLst>
            </p:cNvPr>
            <p:cNvSpPr/>
            <p:nvPr/>
          </p:nvSpPr>
          <p:spPr>
            <a:xfrm>
              <a:off x="6813177" y="4506613"/>
              <a:ext cx="4975068" cy="932961"/>
            </a:xfrm>
            <a:prstGeom prst="roundRect">
              <a:avLst>
                <a:gd name="adj" fmla="val 10667"/>
              </a:avLst>
            </a:prstGeom>
            <a:solidFill>
              <a:srgbClr val="FFFFFF"/>
            </a:solidFill>
            <a:ln w="19050">
              <a:solidFill>
                <a:srgbClr val="DEE2E6"/>
              </a:solidFill>
            </a:ln>
          </p:spPr>
          <p:txBody>
            <a:bodyPr wrap="square" rtlCol="0" anchor="ctr"/>
            <a:lstStyle/>
            <a:p>
              <a:pPr marL="0" indent="0">
                <a:buNone/>
              </a:pPr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Text 10">
              <a:extLst>
                <a:ext uri="{FF2B5EF4-FFF2-40B4-BE49-F238E27FC236}">
                  <a16:creationId xmlns:a16="http://schemas.microsoft.com/office/drawing/2014/main" id="{511C1D84-A3DA-56BD-90C7-0E0F52A14431}"/>
                </a:ext>
              </a:extLst>
            </p:cNvPr>
            <p:cNvSpPr/>
            <p:nvPr/>
          </p:nvSpPr>
          <p:spPr>
            <a:xfrm>
              <a:off x="7001385" y="4820693"/>
              <a:ext cx="3046720" cy="1524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1200"/>
                </a:lnSpc>
                <a:spcAft>
                  <a:spcPts val="450"/>
                </a:spcAft>
                <a:buNone/>
              </a:pPr>
              <a:r>
                <a:rPr lang="en-US" sz="1500" b="1" dirty="0">
                  <a:solidFill>
                    <a:srgbClr val="6C757D"/>
                  </a:solidFill>
                  <a:latin typeface="Arial" panose="020B0604020202020204" pitchFamily="34" charset="0"/>
                  <a:ea typeface="Arial" pitchFamily="34" charset="-122"/>
                  <a:cs typeface="Arial" panose="020B0604020202020204" pitchFamily="34" charset="0"/>
                </a:rPr>
                <a:t>TERMINAL RATE</a:t>
              </a:r>
              <a:endParaRPr lang="en-US" sz="15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Text 11">
              <a:extLst>
                <a:ext uri="{FF2B5EF4-FFF2-40B4-BE49-F238E27FC236}">
                  <a16:creationId xmlns:a16="http://schemas.microsoft.com/office/drawing/2014/main" id="{CD6E2AF2-FCE0-767D-5A54-DFEC1C2F47F4}"/>
                </a:ext>
              </a:extLst>
            </p:cNvPr>
            <p:cNvSpPr/>
            <p:nvPr/>
          </p:nvSpPr>
          <p:spPr>
            <a:xfrm>
              <a:off x="7001385" y="5036111"/>
              <a:ext cx="4545156" cy="386838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1575"/>
                </a:lnSpc>
                <a:buNone/>
              </a:pPr>
              <a:r>
                <a:rPr lang="en-US" sz="1400" dirty="0">
                  <a:solidFill>
                    <a:srgbClr val="1D1D1D"/>
                  </a:solidFill>
                  <a:latin typeface="Arial" panose="020B0604020202020204" pitchFamily="34" charset="0"/>
                  <a:ea typeface="Arial" pitchFamily="34" charset="-122"/>
                  <a:cs typeface="Arial" panose="020B0604020202020204" pitchFamily="34" charset="0"/>
                </a:rPr>
                <a:t>1.25% by Q1 2028, above effective lower bound</a:t>
              </a:r>
              <a:endParaRPr 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FB5E3CD4-C43C-C266-5B84-F1B8FC4E7434}"/>
              </a:ext>
            </a:extLst>
          </p:cNvPr>
          <p:cNvGrpSpPr/>
          <p:nvPr/>
        </p:nvGrpSpPr>
        <p:grpSpPr>
          <a:xfrm>
            <a:off x="6770011" y="3143326"/>
            <a:ext cx="4975068" cy="932961"/>
            <a:chOff x="6813177" y="4506613"/>
            <a:chExt cx="4975068" cy="932961"/>
          </a:xfrm>
        </p:grpSpPr>
        <p:sp>
          <p:nvSpPr>
            <p:cNvPr id="38" name="Text 9">
              <a:extLst>
                <a:ext uri="{FF2B5EF4-FFF2-40B4-BE49-F238E27FC236}">
                  <a16:creationId xmlns:a16="http://schemas.microsoft.com/office/drawing/2014/main" id="{922C4C07-10F9-A41E-DB10-39341F7BD8B2}"/>
                </a:ext>
              </a:extLst>
            </p:cNvPr>
            <p:cNvSpPr/>
            <p:nvPr/>
          </p:nvSpPr>
          <p:spPr>
            <a:xfrm>
              <a:off x="6813177" y="4506613"/>
              <a:ext cx="4975068" cy="932961"/>
            </a:xfrm>
            <a:prstGeom prst="roundRect">
              <a:avLst>
                <a:gd name="adj" fmla="val 10667"/>
              </a:avLst>
            </a:prstGeom>
            <a:solidFill>
              <a:srgbClr val="FFFFFF"/>
            </a:solidFill>
            <a:ln w="19050">
              <a:solidFill>
                <a:srgbClr val="DEE2E6"/>
              </a:solidFill>
            </a:ln>
          </p:spPr>
          <p:txBody>
            <a:bodyPr wrap="square" rtlCol="0" anchor="ctr"/>
            <a:lstStyle/>
            <a:p>
              <a:pPr marL="0" indent="0">
                <a:buNone/>
              </a:pPr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" name="Text 10">
              <a:extLst>
                <a:ext uri="{FF2B5EF4-FFF2-40B4-BE49-F238E27FC236}">
                  <a16:creationId xmlns:a16="http://schemas.microsoft.com/office/drawing/2014/main" id="{5DEDB4C5-DA67-458E-0AC9-A0DE8678F895}"/>
                </a:ext>
              </a:extLst>
            </p:cNvPr>
            <p:cNvSpPr/>
            <p:nvPr/>
          </p:nvSpPr>
          <p:spPr>
            <a:xfrm>
              <a:off x="7001385" y="4820693"/>
              <a:ext cx="3046720" cy="1524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1200"/>
                </a:lnSpc>
                <a:spcAft>
                  <a:spcPts val="450"/>
                </a:spcAft>
                <a:buNone/>
              </a:pPr>
              <a:r>
                <a:rPr lang="en-US" sz="1500" b="1" dirty="0">
                  <a:solidFill>
                    <a:srgbClr val="6C757D"/>
                  </a:solidFill>
                  <a:latin typeface="Arial" panose="020B0604020202020204" pitchFamily="34" charset="0"/>
                  <a:ea typeface="Arial" pitchFamily="34" charset="-122"/>
                  <a:cs typeface="Arial" panose="020B0604020202020204" pitchFamily="34" charset="0"/>
                </a:rPr>
                <a:t>CUMULATIVE REDUCTION</a:t>
              </a:r>
            </a:p>
          </p:txBody>
        </p:sp>
        <p:sp>
          <p:nvSpPr>
            <p:cNvPr id="40" name="Text 11">
              <a:extLst>
                <a:ext uri="{FF2B5EF4-FFF2-40B4-BE49-F238E27FC236}">
                  <a16:creationId xmlns:a16="http://schemas.microsoft.com/office/drawing/2014/main" id="{42CA62E1-90BE-6F62-3F4E-8EBB79A14919}"/>
                </a:ext>
              </a:extLst>
            </p:cNvPr>
            <p:cNvSpPr/>
            <p:nvPr/>
          </p:nvSpPr>
          <p:spPr>
            <a:xfrm>
              <a:off x="7001385" y="5019486"/>
              <a:ext cx="4545156" cy="386838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1575"/>
                </a:lnSpc>
                <a:buNone/>
              </a:pPr>
              <a:r>
                <a:rPr lang="en-US" sz="1400" dirty="0">
                  <a:solidFill>
                    <a:srgbClr val="1D1D1D"/>
                  </a:solidFill>
                  <a:latin typeface="Arial" panose="020B0604020202020204" pitchFamily="34" charset="0"/>
                  <a:ea typeface="Arial" pitchFamily="34" charset="-122"/>
                  <a:cs typeface="Arial" panose="020B0604020202020204" pitchFamily="34" charset="0"/>
                </a:rPr>
                <a:t>75 basis points over three-year horizon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416944B2-CB79-6051-7670-FF3E69C68C3A}"/>
              </a:ext>
            </a:extLst>
          </p:cNvPr>
          <p:cNvGrpSpPr/>
          <p:nvPr/>
        </p:nvGrpSpPr>
        <p:grpSpPr>
          <a:xfrm>
            <a:off x="6743263" y="1420611"/>
            <a:ext cx="4975068" cy="1529296"/>
            <a:chOff x="6813177" y="4728550"/>
            <a:chExt cx="4975068" cy="1529296"/>
          </a:xfrm>
        </p:grpSpPr>
        <p:sp>
          <p:nvSpPr>
            <p:cNvPr id="42" name="Text 9">
              <a:extLst>
                <a:ext uri="{FF2B5EF4-FFF2-40B4-BE49-F238E27FC236}">
                  <a16:creationId xmlns:a16="http://schemas.microsoft.com/office/drawing/2014/main" id="{9A3C2CB5-848B-D47A-0E6A-8287874D9071}"/>
                </a:ext>
              </a:extLst>
            </p:cNvPr>
            <p:cNvSpPr/>
            <p:nvPr/>
          </p:nvSpPr>
          <p:spPr>
            <a:xfrm>
              <a:off x="6813177" y="4728550"/>
              <a:ext cx="4975068" cy="1529296"/>
            </a:xfrm>
            <a:prstGeom prst="roundRect">
              <a:avLst>
                <a:gd name="adj" fmla="val 10667"/>
              </a:avLst>
            </a:prstGeom>
            <a:solidFill>
              <a:srgbClr val="FFFFFF"/>
            </a:solidFill>
            <a:ln w="28575">
              <a:solidFill>
                <a:srgbClr val="69A3D1"/>
              </a:solidFill>
            </a:ln>
          </p:spPr>
          <p:txBody>
            <a:bodyPr wrap="square" rtlCol="0" anchor="ctr"/>
            <a:lstStyle/>
            <a:p>
              <a:pPr marL="0" indent="0">
                <a:buNone/>
              </a:pPr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" name="Text 10">
              <a:extLst>
                <a:ext uri="{FF2B5EF4-FFF2-40B4-BE49-F238E27FC236}">
                  <a16:creationId xmlns:a16="http://schemas.microsoft.com/office/drawing/2014/main" id="{849BEAAF-7C69-E91A-8631-AEC7FC5C8925}"/>
                </a:ext>
              </a:extLst>
            </p:cNvPr>
            <p:cNvSpPr/>
            <p:nvPr/>
          </p:nvSpPr>
          <p:spPr>
            <a:xfrm>
              <a:off x="7001099" y="5070466"/>
              <a:ext cx="3046720" cy="1524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1200"/>
                </a:lnSpc>
                <a:spcAft>
                  <a:spcPts val="450"/>
                </a:spcAft>
                <a:buNone/>
              </a:pPr>
              <a:r>
                <a:rPr lang="en-US" sz="1500" b="1" dirty="0">
                  <a:solidFill>
                    <a:srgbClr val="69A3D1"/>
                  </a:solidFill>
                  <a:latin typeface="Arial" panose="020B0604020202020204" pitchFamily="34" charset="0"/>
                  <a:ea typeface="Arial" pitchFamily="34" charset="-122"/>
                  <a:cs typeface="Arial" panose="020B0604020202020204" pitchFamily="34" charset="0"/>
                </a:rPr>
                <a:t>EASING TRAJECTORY</a:t>
              </a:r>
            </a:p>
          </p:txBody>
        </p:sp>
        <p:sp>
          <p:nvSpPr>
            <p:cNvPr id="44" name="Text 11">
              <a:extLst>
                <a:ext uri="{FF2B5EF4-FFF2-40B4-BE49-F238E27FC236}">
                  <a16:creationId xmlns:a16="http://schemas.microsoft.com/office/drawing/2014/main" id="{E0781FD7-B5D0-79AB-354C-ED4C8430AF0C}"/>
                </a:ext>
              </a:extLst>
            </p:cNvPr>
            <p:cNvSpPr/>
            <p:nvPr/>
          </p:nvSpPr>
          <p:spPr>
            <a:xfrm>
              <a:off x="7001099" y="5269205"/>
              <a:ext cx="4545156" cy="386838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1575"/>
                </a:lnSpc>
                <a:buNone/>
              </a:pPr>
              <a:r>
                <a:rPr lang="en-US" sz="1400" dirty="0">
                  <a:solidFill>
                    <a:srgbClr val="1D1D1D"/>
                  </a:solidFill>
                  <a:latin typeface="Arial" panose="020B0604020202020204" pitchFamily="34" charset="0"/>
                  <a:ea typeface="Arial" pitchFamily="34" charset="-122"/>
                  <a:cs typeface="Arial" panose="020B0604020202020204" pitchFamily="34" charset="0"/>
                </a:rPr>
                <a:t>Three consecutive 25bps cuts in Q1 of each year</a:t>
              </a:r>
            </a:p>
            <a:p>
              <a:pPr marL="0" indent="0" algn="l">
                <a:lnSpc>
                  <a:spcPts val="1575"/>
                </a:lnSpc>
                <a:buNone/>
              </a:pPr>
              <a:r>
                <a:rPr lang="en-US" sz="1400" dirty="0">
                  <a:solidFill>
                    <a:srgbClr val="1D1D1D"/>
                  </a:solidFill>
                  <a:latin typeface="Arial" panose="020B0604020202020204" pitchFamily="34" charset="0"/>
                  <a:ea typeface="Arial" pitchFamily="34" charset="-122"/>
                  <a:cs typeface="Arial" panose="020B0604020202020204" pitchFamily="34" charset="0"/>
                </a:rPr>
                <a:t>(2026, 2027, 2028)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394142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BE55B0-4889-1AAF-898D-76648E9BED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ext 9">
            <a:extLst>
              <a:ext uri="{FF2B5EF4-FFF2-40B4-BE49-F238E27FC236}">
                <a16:creationId xmlns:a16="http://schemas.microsoft.com/office/drawing/2014/main" id="{1CE71F0E-9B67-6781-53FF-BB501C4E27DD}"/>
              </a:ext>
            </a:extLst>
          </p:cNvPr>
          <p:cNvSpPr/>
          <p:nvPr/>
        </p:nvSpPr>
        <p:spPr>
          <a:xfrm>
            <a:off x="6770011" y="4248653"/>
            <a:ext cx="4975068" cy="1358951"/>
          </a:xfrm>
          <a:prstGeom prst="roundRect">
            <a:avLst>
              <a:gd name="adj" fmla="val 10667"/>
            </a:avLst>
          </a:prstGeom>
          <a:solidFill>
            <a:srgbClr val="FFFFFF"/>
          </a:solidFill>
          <a:ln w="28575">
            <a:solidFill>
              <a:srgbClr val="F6F6F6"/>
            </a:solidFill>
          </a:ln>
        </p:spPr>
        <p:txBody>
          <a:bodyPr wrap="square" rtlCol="0" anchor="ctr"/>
          <a:lstStyle/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Footer Placeholder 9">
            <a:extLst>
              <a:ext uri="{FF2B5EF4-FFF2-40B4-BE49-F238E27FC236}">
                <a16:creationId xmlns:a16="http://schemas.microsoft.com/office/drawing/2014/main" id="{997469A7-0357-1615-9F84-4575EFD248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515061" y="6329583"/>
            <a:ext cx="2394551" cy="365125"/>
          </a:xfrm>
        </p:spPr>
        <p:txBody>
          <a:bodyPr/>
          <a:lstStyle/>
          <a:p>
            <a:pPr algn="r"/>
            <a:r>
              <a:rPr lang="en-GB" sz="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2026-2027 Forecasts | </a:t>
            </a:r>
            <a:fld id="{8FEE686F-D980-324A-BFB9-D3465C7B126A}" type="slidenum">
              <a:rPr lang="en-GB" sz="800" b="1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r"/>
              <a:t>5</a:t>
            </a:fld>
            <a:endParaRPr lang="en-CH" sz="800" b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6AA8A8A-DB7E-F52C-7121-750558EC71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56"/>
          <a:stretch>
            <a:fillRect/>
          </a:stretch>
        </p:blipFill>
        <p:spPr bwMode="auto">
          <a:xfrm>
            <a:off x="9832768" y="395219"/>
            <a:ext cx="2118499" cy="312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9B4E7BD-4974-ADD2-21E1-30FC100F9CA8}"/>
              </a:ext>
            </a:extLst>
          </p:cNvPr>
          <p:cNvSpPr/>
          <p:nvPr/>
        </p:nvSpPr>
        <p:spPr>
          <a:xfrm>
            <a:off x="-1" y="3198"/>
            <a:ext cx="12192001" cy="226355"/>
          </a:xfrm>
          <a:prstGeom prst="rect">
            <a:avLst/>
          </a:prstGeom>
          <a:solidFill>
            <a:srgbClr val="00000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9DC010C9-A8D7-1717-5B18-1F87DD4FE5F8}"/>
              </a:ext>
            </a:extLst>
          </p:cNvPr>
          <p:cNvSpPr txBox="1">
            <a:spLocks/>
          </p:cNvSpPr>
          <p:nvPr/>
        </p:nvSpPr>
        <p:spPr>
          <a:xfrm>
            <a:off x="254342" y="369550"/>
            <a:ext cx="10908400" cy="63599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H" sz="20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INFLATION IS EXPECTED TO STAY AROUND TARGET</a:t>
            </a:r>
            <a:endParaRPr lang="en-CH" sz="2000" b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FC7E1388-BD2D-7306-08DC-DC5ED8B8FC2A}"/>
              </a:ext>
            </a:extLst>
          </p:cNvPr>
          <p:cNvSpPr txBox="1">
            <a:spLocks/>
          </p:cNvSpPr>
          <p:nvPr/>
        </p:nvSpPr>
        <p:spPr>
          <a:xfrm>
            <a:off x="226209" y="562682"/>
            <a:ext cx="117092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43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52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79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60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54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  <a:defRPr sz="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476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Arial"/>
              <a:buNone/>
              <a:defRPr sz="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/>
            <a:r>
              <a:rPr lang="en-CH" dirty="0">
                <a:solidFill>
                  <a:srgbClr val="69A3D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Forecasts </a:t>
            </a:r>
            <a:r>
              <a:rPr lang="en-CH" b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| Euro-zone </a:t>
            </a:r>
            <a:r>
              <a:rPr lang="en-CH" b="0" dirty="0">
                <a:latin typeface="Arial" panose="020B0604020202020204" pitchFamily="34" charset="0"/>
                <a:cs typeface="Arial" panose="020B0604020202020204" pitchFamily="34" charset="0"/>
              </a:rPr>
              <a:t>Inflation Dynamics</a:t>
            </a:r>
            <a:endParaRPr lang="en-CH" dirty="0">
              <a:solidFill>
                <a:srgbClr val="69A3D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374756E-E0E2-0FF0-51DE-F32E374C7FC0}"/>
              </a:ext>
            </a:extLst>
          </p:cNvPr>
          <p:cNvSpPr/>
          <p:nvPr/>
        </p:nvSpPr>
        <p:spPr>
          <a:xfrm>
            <a:off x="11951267" y="638652"/>
            <a:ext cx="57600" cy="57600"/>
          </a:xfrm>
          <a:prstGeom prst="rect">
            <a:avLst/>
          </a:prstGeom>
          <a:solidFill>
            <a:srgbClr val="69A3D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Text 18">
            <a:extLst>
              <a:ext uri="{FF2B5EF4-FFF2-40B4-BE49-F238E27FC236}">
                <a16:creationId xmlns:a16="http://schemas.microsoft.com/office/drawing/2014/main" id="{CF29FA27-65B5-6AE4-C60E-AA672C016B03}"/>
              </a:ext>
            </a:extLst>
          </p:cNvPr>
          <p:cNvSpPr/>
          <p:nvPr/>
        </p:nvSpPr>
        <p:spPr>
          <a:xfrm>
            <a:off x="6796059" y="5829854"/>
            <a:ext cx="4992185" cy="499729"/>
          </a:xfrm>
          <a:custGeom>
            <a:avLst/>
            <a:gdLst>
              <a:gd name="csX0" fmla="*/ 0 w 4991486"/>
              <a:gd name="csY0" fmla="*/ 97261 h 933497"/>
              <a:gd name="csX1" fmla="*/ 97261 w 4991486"/>
              <a:gd name="csY1" fmla="*/ 0 h 933497"/>
              <a:gd name="csX2" fmla="*/ 4894225 w 4991486"/>
              <a:gd name="csY2" fmla="*/ 0 h 933497"/>
              <a:gd name="csX3" fmla="*/ 4991486 w 4991486"/>
              <a:gd name="csY3" fmla="*/ 97261 h 933497"/>
              <a:gd name="csX4" fmla="*/ 4991486 w 4991486"/>
              <a:gd name="csY4" fmla="*/ 836236 h 933497"/>
              <a:gd name="csX5" fmla="*/ 4894225 w 4991486"/>
              <a:gd name="csY5" fmla="*/ 933497 h 933497"/>
              <a:gd name="csX6" fmla="*/ 97261 w 4991486"/>
              <a:gd name="csY6" fmla="*/ 933497 h 933497"/>
              <a:gd name="csX7" fmla="*/ 0 w 4991486"/>
              <a:gd name="csY7" fmla="*/ 836236 h 933497"/>
              <a:gd name="csX8" fmla="*/ 0 w 4991486"/>
              <a:gd name="csY8" fmla="*/ 97261 h 933497"/>
              <a:gd name="csX0" fmla="*/ 1538 w 4993024"/>
              <a:gd name="csY0" fmla="*/ 97261 h 933497"/>
              <a:gd name="csX1" fmla="*/ 41649 w 4993024"/>
              <a:gd name="csY1" fmla="*/ 3810 h 933497"/>
              <a:gd name="csX2" fmla="*/ 4895763 w 4993024"/>
              <a:gd name="csY2" fmla="*/ 0 h 933497"/>
              <a:gd name="csX3" fmla="*/ 4993024 w 4993024"/>
              <a:gd name="csY3" fmla="*/ 97261 h 933497"/>
              <a:gd name="csX4" fmla="*/ 4993024 w 4993024"/>
              <a:gd name="csY4" fmla="*/ 836236 h 933497"/>
              <a:gd name="csX5" fmla="*/ 4895763 w 4993024"/>
              <a:gd name="csY5" fmla="*/ 933497 h 933497"/>
              <a:gd name="csX6" fmla="*/ 98799 w 4993024"/>
              <a:gd name="csY6" fmla="*/ 933497 h 933497"/>
              <a:gd name="csX7" fmla="*/ 1538 w 4993024"/>
              <a:gd name="csY7" fmla="*/ 836236 h 933497"/>
              <a:gd name="csX8" fmla="*/ 1538 w 4993024"/>
              <a:gd name="csY8" fmla="*/ 97261 h 933497"/>
              <a:gd name="csX0" fmla="*/ 0 w 4991486"/>
              <a:gd name="csY0" fmla="*/ 97261 h 933497"/>
              <a:gd name="csX1" fmla="*/ 40111 w 4991486"/>
              <a:gd name="csY1" fmla="*/ 3810 h 933497"/>
              <a:gd name="csX2" fmla="*/ 4894225 w 4991486"/>
              <a:gd name="csY2" fmla="*/ 0 h 933497"/>
              <a:gd name="csX3" fmla="*/ 4991486 w 4991486"/>
              <a:gd name="csY3" fmla="*/ 97261 h 933497"/>
              <a:gd name="csX4" fmla="*/ 4991486 w 4991486"/>
              <a:gd name="csY4" fmla="*/ 836236 h 933497"/>
              <a:gd name="csX5" fmla="*/ 4894225 w 4991486"/>
              <a:gd name="csY5" fmla="*/ 933497 h 933497"/>
              <a:gd name="csX6" fmla="*/ 97261 w 4991486"/>
              <a:gd name="csY6" fmla="*/ 933497 h 933497"/>
              <a:gd name="csX7" fmla="*/ 0 w 4991486"/>
              <a:gd name="csY7" fmla="*/ 836236 h 933497"/>
              <a:gd name="csX8" fmla="*/ 0 w 4991486"/>
              <a:gd name="csY8" fmla="*/ 97261 h 933497"/>
              <a:gd name="csX0" fmla="*/ 699 w 4992185"/>
              <a:gd name="csY0" fmla="*/ 97261 h 933497"/>
              <a:gd name="csX1" fmla="*/ 40810 w 4992185"/>
              <a:gd name="csY1" fmla="*/ 3810 h 933497"/>
              <a:gd name="csX2" fmla="*/ 4894924 w 4992185"/>
              <a:gd name="csY2" fmla="*/ 0 h 933497"/>
              <a:gd name="csX3" fmla="*/ 4992185 w 4992185"/>
              <a:gd name="csY3" fmla="*/ 97261 h 933497"/>
              <a:gd name="csX4" fmla="*/ 4992185 w 4992185"/>
              <a:gd name="csY4" fmla="*/ 836236 h 933497"/>
              <a:gd name="csX5" fmla="*/ 4894924 w 4992185"/>
              <a:gd name="csY5" fmla="*/ 933497 h 933497"/>
              <a:gd name="csX6" fmla="*/ 44620 w 4992185"/>
              <a:gd name="csY6" fmla="*/ 933497 h 933497"/>
              <a:gd name="csX7" fmla="*/ 699 w 4992185"/>
              <a:gd name="csY7" fmla="*/ 836236 h 933497"/>
              <a:gd name="csX8" fmla="*/ 699 w 4992185"/>
              <a:gd name="csY8" fmla="*/ 97261 h 933497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4992185" h="933497">
                <a:moveTo>
                  <a:pt x="699" y="97261"/>
                </a:moveTo>
                <a:cubicBezTo>
                  <a:pt x="699" y="43545"/>
                  <a:pt x="6144" y="3810"/>
                  <a:pt x="40810" y="3810"/>
                </a:cubicBezTo>
                <a:lnTo>
                  <a:pt x="4894924" y="0"/>
                </a:lnTo>
                <a:cubicBezTo>
                  <a:pt x="4948640" y="0"/>
                  <a:pt x="4992185" y="43545"/>
                  <a:pt x="4992185" y="97261"/>
                </a:cubicBezTo>
                <a:lnTo>
                  <a:pt x="4992185" y="836236"/>
                </a:lnTo>
                <a:cubicBezTo>
                  <a:pt x="4992185" y="889952"/>
                  <a:pt x="4948640" y="933497"/>
                  <a:pt x="4894924" y="933497"/>
                </a:cubicBezTo>
                <a:lnTo>
                  <a:pt x="44620" y="933497"/>
                </a:lnTo>
                <a:cubicBezTo>
                  <a:pt x="-9096" y="933497"/>
                  <a:pt x="699" y="889952"/>
                  <a:pt x="699" y="836236"/>
                </a:cubicBezTo>
                <a:lnTo>
                  <a:pt x="699" y="97261"/>
                </a:lnTo>
                <a:close/>
              </a:path>
            </a:pathLst>
          </a:custGeom>
          <a:solidFill>
            <a:srgbClr val="69A3D1">
              <a:alpha val="25098"/>
            </a:srgbClr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Shape 19">
            <a:extLst>
              <a:ext uri="{FF2B5EF4-FFF2-40B4-BE49-F238E27FC236}">
                <a16:creationId xmlns:a16="http://schemas.microsoft.com/office/drawing/2014/main" id="{E46DF6C6-08F9-AC67-5736-FC3F1A32D2A8}"/>
              </a:ext>
            </a:extLst>
          </p:cNvPr>
          <p:cNvSpPr/>
          <p:nvPr/>
        </p:nvSpPr>
        <p:spPr>
          <a:xfrm>
            <a:off x="6796059" y="5829854"/>
            <a:ext cx="0" cy="502368"/>
          </a:xfrm>
          <a:prstGeom prst="line">
            <a:avLst/>
          </a:prstGeom>
          <a:noFill/>
          <a:ln w="38100">
            <a:solidFill>
              <a:srgbClr val="69A3D1"/>
            </a:solidFill>
            <a:prstDash val="solid"/>
          </a:ln>
        </p:spPr>
        <p:txBody>
          <a:bodyPr/>
          <a:lstStyle/>
          <a:p>
            <a:endParaRPr lang="en-CH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ext 20">
            <a:extLst>
              <a:ext uri="{FF2B5EF4-FFF2-40B4-BE49-F238E27FC236}">
                <a16:creationId xmlns:a16="http://schemas.microsoft.com/office/drawing/2014/main" id="{4A289699-B1E0-762B-DA53-B14B921F2FDF}"/>
              </a:ext>
            </a:extLst>
          </p:cNvPr>
          <p:cNvSpPr/>
          <p:nvPr/>
        </p:nvSpPr>
        <p:spPr>
          <a:xfrm>
            <a:off x="6958218" y="6032710"/>
            <a:ext cx="4992185" cy="214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260"/>
              </a:lnSpc>
            </a:pPr>
            <a:r>
              <a:rPr lang="en-US" sz="1500" b="1" dirty="0">
                <a:solidFill>
                  <a:srgbClr val="1D1D1D"/>
                </a:solidFill>
                <a:latin typeface="Arial" panose="020B0604020202020204" pitchFamily="34" charset="0"/>
                <a:ea typeface="Arial" pitchFamily="34" charset="-122"/>
                <a:cs typeface="Arial" panose="020B0604020202020204" pitchFamily="34" charset="0"/>
              </a:rPr>
              <a:t>Assessment:</a:t>
            </a:r>
            <a:r>
              <a:rPr lang="en-US" sz="1500" dirty="0">
                <a:solidFill>
                  <a:srgbClr val="1D1D1D"/>
                </a:solidFill>
                <a:latin typeface="Arial" panose="020B0604020202020204" pitchFamily="34" charset="0"/>
                <a:ea typeface="Arial" pitchFamily="34" charset="-122"/>
                <a:cs typeface="Arial" panose="020B0604020202020204" pitchFamily="34" charset="0"/>
              </a:rPr>
              <a:t> Sticky inflation justifies gradual easing</a:t>
            </a: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D723771-1FBD-7B9C-85EC-E43420ED82B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79269" y="1203072"/>
            <a:ext cx="6110695" cy="5092245"/>
          </a:xfrm>
          <a:prstGeom prst="rect">
            <a:avLst/>
          </a:prstGeom>
        </p:spPr>
      </p:pic>
      <p:grpSp>
        <p:nvGrpSpPr>
          <p:cNvPr id="41" name="Group 40">
            <a:extLst>
              <a:ext uri="{FF2B5EF4-FFF2-40B4-BE49-F238E27FC236}">
                <a16:creationId xmlns:a16="http://schemas.microsoft.com/office/drawing/2014/main" id="{9A042AC8-76EE-8049-F9EC-172ECB94E5DD}"/>
              </a:ext>
            </a:extLst>
          </p:cNvPr>
          <p:cNvGrpSpPr/>
          <p:nvPr/>
        </p:nvGrpSpPr>
        <p:grpSpPr>
          <a:xfrm>
            <a:off x="6743263" y="1420611"/>
            <a:ext cx="4975068" cy="1100774"/>
            <a:chOff x="6813177" y="4728550"/>
            <a:chExt cx="4975068" cy="1100774"/>
          </a:xfrm>
        </p:grpSpPr>
        <p:sp>
          <p:nvSpPr>
            <p:cNvPr id="42" name="Text 9">
              <a:extLst>
                <a:ext uri="{FF2B5EF4-FFF2-40B4-BE49-F238E27FC236}">
                  <a16:creationId xmlns:a16="http://schemas.microsoft.com/office/drawing/2014/main" id="{25558EA5-3FC3-5146-6CA2-60C89103B97B}"/>
                </a:ext>
              </a:extLst>
            </p:cNvPr>
            <p:cNvSpPr/>
            <p:nvPr/>
          </p:nvSpPr>
          <p:spPr>
            <a:xfrm>
              <a:off x="6813177" y="4728550"/>
              <a:ext cx="4975068" cy="1100774"/>
            </a:xfrm>
            <a:prstGeom prst="roundRect">
              <a:avLst>
                <a:gd name="adj" fmla="val 10667"/>
              </a:avLst>
            </a:prstGeom>
            <a:solidFill>
              <a:srgbClr val="FFFFFF"/>
            </a:solidFill>
            <a:ln w="28575">
              <a:solidFill>
                <a:srgbClr val="69A3D1"/>
              </a:solidFill>
            </a:ln>
          </p:spPr>
          <p:txBody>
            <a:bodyPr wrap="square" rtlCol="0" anchor="ctr"/>
            <a:lstStyle/>
            <a:p>
              <a:pPr marL="0" indent="0">
                <a:buNone/>
              </a:pPr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" name="Text 10">
              <a:extLst>
                <a:ext uri="{FF2B5EF4-FFF2-40B4-BE49-F238E27FC236}">
                  <a16:creationId xmlns:a16="http://schemas.microsoft.com/office/drawing/2014/main" id="{D31FC63B-C1C5-92E9-57C4-8BA5E5CDAE63}"/>
                </a:ext>
              </a:extLst>
            </p:cNvPr>
            <p:cNvSpPr/>
            <p:nvPr/>
          </p:nvSpPr>
          <p:spPr>
            <a:xfrm>
              <a:off x="7001098" y="5070466"/>
              <a:ext cx="4231557" cy="115017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1200"/>
                </a:lnSpc>
                <a:spcAft>
                  <a:spcPts val="450"/>
                </a:spcAft>
                <a:buNone/>
              </a:pPr>
              <a:r>
                <a:rPr lang="en-US" sz="1500" b="1" dirty="0">
                  <a:solidFill>
                    <a:srgbClr val="69A3D1"/>
                  </a:solidFill>
                  <a:latin typeface="Arial" panose="020B0604020202020204" pitchFamily="34" charset="0"/>
                  <a:ea typeface="Arial" pitchFamily="34" charset="-122"/>
                  <a:cs typeface="Arial" panose="020B0604020202020204" pitchFamily="34" charset="0"/>
                </a:rPr>
                <a:t>PERSISTENT BUT SLIGHTLY ABOVE TARGET</a:t>
              </a:r>
            </a:p>
          </p:txBody>
        </p:sp>
        <p:sp>
          <p:nvSpPr>
            <p:cNvPr id="44" name="Text 11">
              <a:extLst>
                <a:ext uri="{FF2B5EF4-FFF2-40B4-BE49-F238E27FC236}">
                  <a16:creationId xmlns:a16="http://schemas.microsoft.com/office/drawing/2014/main" id="{5CB0AED6-6C52-3C9D-B859-4CBDF2D8BFBE}"/>
                </a:ext>
              </a:extLst>
            </p:cNvPr>
            <p:cNvSpPr/>
            <p:nvPr/>
          </p:nvSpPr>
          <p:spPr>
            <a:xfrm>
              <a:off x="7028133" y="5325193"/>
              <a:ext cx="4545156" cy="386838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>
                <a:lnSpc>
                  <a:spcPts val="1575"/>
                </a:lnSpc>
              </a:pPr>
              <a:r>
                <a:rPr lang="en-US" sz="1400" dirty="0">
                  <a:solidFill>
                    <a:srgbClr val="1D1D1D"/>
                  </a:solidFill>
                  <a:latin typeface="Arial" panose="020B0604020202020204" pitchFamily="34" charset="0"/>
                  <a:ea typeface="Arial" pitchFamily="34" charset="-122"/>
                  <a:cs typeface="Arial" panose="020B0604020202020204" pitchFamily="34" charset="0"/>
                </a:rPr>
                <a:t>7-17bps above ECB target</a:t>
              </a:r>
              <a:endParaRPr 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BC68536A-7980-5C48-A0D8-35156B28FD37}"/>
              </a:ext>
            </a:extLst>
          </p:cNvPr>
          <p:cNvGrpSpPr/>
          <p:nvPr/>
        </p:nvGrpSpPr>
        <p:grpSpPr>
          <a:xfrm>
            <a:off x="6976196" y="4551553"/>
            <a:ext cx="4545156" cy="1107470"/>
            <a:chOff x="7001099" y="5070466"/>
            <a:chExt cx="4545156" cy="1107470"/>
          </a:xfrm>
        </p:grpSpPr>
        <p:sp>
          <p:nvSpPr>
            <p:cNvPr id="55" name="Text 10">
              <a:extLst>
                <a:ext uri="{FF2B5EF4-FFF2-40B4-BE49-F238E27FC236}">
                  <a16:creationId xmlns:a16="http://schemas.microsoft.com/office/drawing/2014/main" id="{5EA4DE90-579C-2A47-4DFE-FCE46DC37F19}"/>
                </a:ext>
              </a:extLst>
            </p:cNvPr>
            <p:cNvSpPr/>
            <p:nvPr/>
          </p:nvSpPr>
          <p:spPr>
            <a:xfrm>
              <a:off x="7001099" y="5070466"/>
              <a:ext cx="3046720" cy="1524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>
                <a:lnSpc>
                  <a:spcPts val="1200"/>
                </a:lnSpc>
                <a:spcAft>
                  <a:spcPts val="300"/>
                </a:spcAft>
              </a:pPr>
              <a:r>
                <a:rPr lang="en-US" sz="1600" b="1" dirty="0">
                  <a:solidFill>
                    <a:srgbClr val="6C757D"/>
                  </a:solidFill>
                  <a:latin typeface="Arial" panose="020B0604020202020204" pitchFamily="34" charset="0"/>
                  <a:ea typeface="Arial" pitchFamily="34" charset="-122"/>
                  <a:cs typeface="Arial" panose="020B0604020202020204" pitchFamily="34" charset="0"/>
                </a:rPr>
                <a:t>FORECAST END</a:t>
              </a:r>
              <a:endParaRPr lang="en-US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6" name="Text 11">
              <a:extLst>
                <a:ext uri="{FF2B5EF4-FFF2-40B4-BE49-F238E27FC236}">
                  <a16:creationId xmlns:a16="http://schemas.microsoft.com/office/drawing/2014/main" id="{4773BF00-14AC-BB1A-78F2-E55DE0C7E741}"/>
                </a:ext>
              </a:extLst>
            </p:cNvPr>
            <p:cNvSpPr/>
            <p:nvPr/>
          </p:nvSpPr>
          <p:spPr>
            <a:xfrm>
              <a:off x="7001099" y="5791098"/>
              <a:ext cx="4545156" cy="386838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>
                <a:lnSpc>
                  <a:spcPts val="1260"/>
                </a:lnSpc>
              </a:pPr>
              <a:r>
                <a:rPr lang="en-US" sz="1400" dirty="0">
                  <a:solidFill>
                    <a:srgbClr val="6C757D"/>
                  </a:solidFill>
                  <a:latin typeface="Arial" panose="020B0604020202020204" pitchFamily="34" charset="0"/>
                  <a:ea typeface="Arial" pitchFamily="34" charset="-122"/>
                  <a:cs typeface="Arial" panose="020B0604020202020204" pitchFamily="34" charset="0"/>
                </a:rPr>
                <a:t>Q1 2028: 7bps above target</a:t>
              </a:r>
              <a:endParaRPr 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57" name="Text 6">
            <a:extLst>
              <a:ext uri="{FF2B5EF4-FFF2-40B4-BE49-F238E27FC236}">
                <a16:creationId xmlns:a16="http://schemas.microsoft.com/office/drawing/2014/main" id="{6E13A622-439D-FEAA-6866-170A42716E0C}"/>
              </a:ext>
            </a:extLst>
          </p:cNvPr>
          <p:cNvSpPr/>
          <p:nvPr/>
        </p:nvSpPr>
        <p:spPr>
          <a:xfrm>
            <a:off x="6991116" y="4914379"/>
            <a:ext cx="3085582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800"/>
              </a:lnSpc>
              <a:spcAft>
                <a:spcPts val="150"/>
              </a:spcAft>
            </a:pPr>
            <a:r>
              <a:rPr lang="en-US" sz="2800" b="1" dirty="0">
                <a:solidFill>
                  <a:srgbClr val="92D050"/>
                </a:solidFill>
                <a:latin typeface="Arial" panose="020B0604020202020204" pitchFamily="34" charset="0"/>
                <a:ea typeface="Arial" pitchFamily="34" charset="-122"/>
                <a:cs typeface="Arial" panose="020B0604020202020204" pitchFamily="34" charset="0"/>
              </a:rPr>
              <a:t>2.07%</a:t>
            </a:r>
            <a:endParaRPr lang="en-US" sz="2800" dirty="0">
              <a:solidFill>
                <a:srgbClr val="92D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 9">
            <a:extLst>
              <a:ext uri="{FF2B5EF4-FFF2-40B4-BE49-F238E27FC236}">
                <a16:creationId xmlns:a16="http://schemas.microsoft.com/office/drawing/2014/main" id="{D54FBB89-221E-3A3B-746B-A59EF587520D}"/>
              </a:ext>
            </a:extLst>
          </p:cNvPr>
          <p:cNvSpPr/>
          <p:nvPr/>
        </p:nvSpPr>
        <p:spPr>
          <a:xfrm>
            <a:off x="6770011" y="2679834"/>
            <a:ext cx="4975068" cy="1358951"/>
          </a:xfrm>
          <a:prstGeom prst="roundRect">
            <a:avLst>
              <a:gd name="adj" fmla="val 10667"/>
            </a:avLst>
          </a:prstGeom>
          <a:solidFill>
            <a:srgbClr val="FFFFFF"/>
          </a:solidFill>
          <a:ln w="28575">
            <a:solidFill>
              <a:srgbClr val="F6F6F6"/>
            </a:solidFill>
          </a:ln>
        </p:spPr>
        <p:txBody>
          <a:bodyPr wrap="square" rtlCol="0" anchor="ctr"/>
          <a:lstStyle/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1B443E0-44D1-0188-D828-82CA6466DB5A}"/>
              </a:ext>
            </a:extLst>
          </p:cNvPr>
          <p:cNvGrpSpPr/>
          <p:nvPr/>
        </p:nvGrpSpPr>
        <p:grpSpPr>
          <a:xfrm>
            <a:off x="6976196" y="2982734"/>
            <a:ext cx="4545156" cy="1107470"/>
            <a:chOff x="7001099" y="5070466"/>
            <a:chExt cx="4545156" cy="1107470"/>
          </a:xfrm>
        </p:grpSpPr>
        <p:sp>
          <p:nvSpPr>
            <p:cNvPr id="17" name="Text 10">
              <a:extLst>
                <a:ext uri="{FF2B5EF4-FFF2-40B4-BE49-F238E27FC236}">
                  <a16:creationId xmlns:a16="http://schemas.microsoft.com/office/drawing/2014/main" id="{D0276F04-FF76-FCC6-7314-1D295B221501}"/>
                </a:ext>
              </a:extLst>
            </p:cNvPr>
            <p:cNvSpPr/>
            <p:nvPr/>
          </p:nvSpPr>
          <p:spPr>
            <a:xfrm>
              <a:off x="7001099" y="5070466"/>
              <a:ext cx="3046720" cy="1524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>
                <a:lnSpc>
                  <a:spcPts val="1200"/>
                </a:lnSpc>
                <a:spcAft>
                  <a:spcPts val="300"/>
                </a:spcAft>
              </a:pPr>
              <a:r>
                <a:rPr lang="en-US" sz="1600" b="1" dirty="0">
                  <a:solidFill>
                    <a:srgbClr val="6C757D"/>
                  </a:solidFill>
                  <a:latin typeface="Arial" panose="020B0604020202020204" pitchFamily="34" charset="0"/>
                  <a:ea typeface="Arial" pitchFamily="34" charset="-122"/>
                  <a:cs typeface="Arial" panose="020B0604020202020204" pitchFamily="34" charset="0"/>
                </a:rPr>
                <a:t>STARTING POSITION</a:t>
              </a:r>
            </a:p>
          </p:txBody>
        </p:sp>
        <p:sp>
          <p:nvSpPr>
            <p:cNvPr id="18" name="Text 11">
              <a:extLst>
                <a:ext uri="{FF2B5EF4-FFF2-40B4-BE49-F238E27FC236}">
                  <a16:creationId xmlns:a16="http://schemas.microsoft.com/office/drawing/2014/main" id="{EF19B668-E156-7387-0C14-B605A8BF622D}"/>
                </a:ext>
              </a:extLst>
            </p:cNvPr>
            <p:cNvSpPr/>
            <p:nvPr/>
          </p:nvSpPr>
          <p:spPr>
            <a:xfrm>
              <a:off x="7001099" y="5791098"/>
              <a:ext cx="4545156" cy="386838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>
                <a:lnSpc>
                  <a:spcPts val="1260"/>
                </a:lnSpc>
              </a:pPr>
              <a:r>
                <a:rPr lang="en-US" sz="1400" dirty="0">
                  <a:solidFill>
                    <a:srgbClr val="6C757D"/>
                  </a:solidFill>
                  <a:latin typeface="Arial" panose="020B0604020202020204" pitchFamily="34" charset="0"/>
                  <a:ea typeface="Arial" pitchFamily="34" charset="-122"/>
                  <a:cs typeface="Arial" panose="020B0604020202020204" pitchFamily="34" charset="0"/>
                </a:rPr>
                <a:t>Q4 2025: 17bps above target</a:t>
              </a:r>
              <a:endParaRPr 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9" name="Text 6">
            <a:extLst>
              <a:ext uri="{FF2B5EF4-FFF2-40B4-BE49-F238E27FC236}">
                <a16:creationId xmlns:a16="http://schemas.microsoft.com/office/drawing/2014/main" id="{6ACEC0A2-7974-F603-5B84-D29FB8E3A157}"/>
              </a:ext>
            </a:extLst>
          </p:cNvPr>
          <p:cNvSpPr/>
          <p:nvPr/>
        </p:nvSpPr>
        <p:spPr>
          <a:xfrm>
            <a:off x="6991116" y="3345560"/>
            <a:ext cx="3085582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800"/>
              </a:lnSpc>
              <a:spcAft>
                <a:spcPts val="150"/>
              </a:spcAft>
            </a:pPr>
            <a:r>
              <a:rPr lang="en-US" sz="2800" b="1" dirty="0">
                <a:solidFill>
                  <a:srgbClr val="D9534F"/>
                </a:solidFill>
                <a:latin typeface="Arial" panose="020B0604020202020204" pitchFamily="34" charset="0"/>
                <a:ea typeface="Arial" pitchFamily="34" charset="-122"/>
                <a:cs typeface="Arial" panose="020B0604020202020204" pitchFamily="34" charset="0"/>
              </a:rPr>
              <a:t>2.17%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83204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AAE49F-DEEE-C393-477E-02101B5F97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ext 9">
            <a:extLst>
              <a:ext uri="{FF2B5EF4-FFF2-40B4-BE49-F238E27FC236}">
                <a16:creationId xmlns:a16="http://schemas.microsoft.com/office/drawing/2014/main" id="{B0E8F762-A196-B8E0-1D70-1C2912225A7E}"/>
              </a:ext>
            </a:extLst>
          </p:cNvPr>
          <p:cNvSpPr/>
          <p:nvPr/>
        </p:nvSpPr>
        <p:spPr>
          <a:xfrm>
            <a:off x="6770011" y="4248653"/>
            <a:ext cx="4975068" cy="1358951"/>
          </a:xfrm>
          <a:prstGeom prst="roundRect">
            <a:avLst>
              <a:gd name="adj" fmla="val 10667"/>
            </a:avLst>
          </a:prstGeom>
          <a:solidFill>
            <a:srgbClr val="FFFFFF"/>
          </a:solidFill>
          <a:ln w="28575">
            <a:solidFill>
              <a:srgbClr val="F6F6F6"/>
            </a:solidFill>
          </a:ln>
        </p:spPr>
        <p:txBody>
          <a:bodyPr wrap="square" rtlCol="0" anchor="ctr"/>
          <a:lstStyle/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Footer Placeholder 9">
            <a:extLst>
              <a:ext uri="{FF2B5EF4-FFF2-40B4-BE49-F238E27FC236}">
                <a16:creationId xmlns:a16="http://schemas.microsoft.com/office/drawing/2014/main" id="{468744B1-E4FF-F0CA-C974-8E1DC6AD65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515061" y="6329583"/>
            <a:ext cx="2394551" cy="365125"/>
          </a:xfrm>
        </p:spPr>
        <p:txBody>
          <a:bodyPr/>
          <a:lstStyle/>
          <a:p>
            <a:pPr algn="r"/>
            <a:r>
              <a:rPr lang="en-GB" sz="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2026-2027 Forecasts | </a:t>
            </a:r>
            <a:fld id="{8FEE686F-D980-324A-BFB9-D3465C7B126A}" type="slidenum">
              <a:rPr lang="en-GB" sz="800" b="1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r"/>
              <a:t>6</a:t>
            </a:fld>
            <a:endParaRPr lang="en-CH" sz="800" b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C041BF5-374E-DC5B-AFFC-7ABD7234FF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56"/>
          <a:stretch>
            <a:fillRect/>
          </a:stretch>
        </p:blipFill>
        <p:spPr bwMode="auto">
          <a:xfrm>
            <a:off x="9832768" y="395219"/>
            <a:ext cx="2118499" cy="312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2808E56-4906-A24B-4342-056C109538C6}"/>
              </a:ext>
            </a:extLst>
          </p:cNvPr>
          <p:cNvSpPr/>
          <p:nvPr/>
        </p:nvSpPr>
        <p:spPr>
          <a:xfrm>
            <a:off x="-1" y="3198"/>
            <a:ext cx="12192001" cy="226355"/>
          </a:xfrm>
          <a:prstGeom prst="rect">
            <a:avLst/>
          </a:prstGeom>
          <a:solidFill>
            <a:srgbClr val="00000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F2590891-A0C0-399C-DF6C-FB48D070C48D}"/>
              </a:ext>
            </a:extLst>
          </p:cNvPr>
          <p:cNvSpPr txBox="1">
            <a:spLocks/>
          </p:cNvSpPr>
          <p:nvPr/>
        </p:nvSpPr>
        <p:spPr>
          <a:xfrm>
            <a:off x="254342" y="369550"/>
            <a:ext cx="10908400" cy="63599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H" sz="20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 PREDICTS A NEGATIVE OUTPUT GAP FROM Q3 2027 ONWARDS</a:t>
            </a:r>
            <a:endParaRPr lang="en-CH" sz="2000" b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2F16C756-CFAD-67A6-9DA9-730992A5FDD7}"/>
              </a:ext>
            </a:extLst>
          </p:cNvPr>
          <p:cNvSpPr txBox="1">
            <a:spLocks/>
          </p:cNvSpPr>
          <p:nvPr/>
        </p:nvSpPr>
        <p:spPr>
          <a:xfrm>
            <a:off x="226209" y="562682"/>
            <a:ext cx="117092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43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52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79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60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54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  <a:defRPr sz="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476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Arial"/>
              <a:buNone/>
              <a:defRPr sz="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/>
            <a:r>
              <a:rPr lang="en-CH" dirty="0">
                <a:solidFill>
                  <a:srgbClr val="69A3D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Forecasts </a:t>
            </a:r>
            <a:r>
              <a:rPr lang="en-CH" b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| Euro-zone </a:t>
            </a:r>
            <a:r>
              <a:rPr lang="en-CH" b="0" dirty="0">
                <a:latin typeface="Arial" panose="020B0604020202020204" pitchFamily="34" charset="0"/>
                <a:cs typeface="Arial" panose="020B0604020202020204" pitchFamily="34" charset="0"/>
              </a:rPr>
              <a:t>Output Gap</a:t>
            </a:r>
            <a:endParaRPr lang="en-CH" dirty="0">
              <a:solidFill>
                <a:srgbClr val="69A3D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398900-AEBD-8AF1-4872-91C85024F99B}"/>
              </a:ext>
            </a:extLst>
          </p:cNvPr>
          <p:cNvSpPr/>
          <p:nvPr/>
        </p:nvSpPr>
        <p:spPr>
          <a:xfrm>
            <a:off x="11951267" y="638652"/>
            <a:ext cx="57600" cy="57600"/>
          </a:xfrm>
          <a:prstGeom prst="rect">
            <a:avLst/>
          </a:prstGeom>
          <a:solidFill>
            <a:srgbClr val="69A3D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Text 18">
            <a:extLst>
              <a:ext uri="{FF2B5EF4-FFF2-40B4-BE49-F238E27FC236}">
                <a16:creationId xmlns:a16="http://schemas.microsoft.com/office/drawing/2014/main" id="{E1892EE8-FAE0-6D19-83B7-9D4E5D164321}"/>
              </a:ext>
            </a:extLst>
          </p:cNvPr>
          <p:cNvSpPr/>
          <p:nvPr/>
        </p:nvSpPr>
        <p:spPr>
          <a:xfrm>
            <a:off x="6796059" y="5829854"/>
            <a:ext cx="4992185" cy="499729"/>
          </a:xfrm>
          <a:custGeom>
            <a:avLst/>
            <a:gdLst>
              <a:gd name="csX0" fmla="*/ 0 w 4991486"/>
              <a:gd name="csY0" fmla="*/ 97261 h 933497"/>
              <a:gd name="csX1" fmla="*/ 97261 w 4991486"/>
              <a:gd name="csY1" fmla="*/ 0 h 933497"/>
              <a:gd name="csX2" fmla="*/ 4894225 w 4991486"/>
              <a:gd name="csY2" fmla="*/ 0 h 933497"/>
              <a:gd name="csX3" fmla="*/ 4991486 w 4991486"/>
              <a:gd name="csY3" fmla="*/ 97261 h 933497"/>
              <a:gd name="csX4" fmla="*/ 4991486 w 4991486"/>
              <a:gd name="csY4" fmla="*/ 836236 h 933497"/>
              <a:gd name="csX5" fmla="*/ 4894225 w 4991486"/>
              <a:gd name="csY5" fmla="*/ 933497 h 933497"/>
              <a:gd name="csX6" fmla="*/ 97261 w 4991486"/>
              <a:gd name="csY6" fmla="*/ 933497 h 933497"/>
              <a:gd name="csX7" fmla="*/ 0 w 4991486"/>
              <a:gd name="csY7" fmla="*/ 836236 h 933497"/>
              <a:gd name="csX8" fmla="*/ 0 w 4991486"/>
              <a:gd name="csY8" fmla="*/ 97261 h 933497"/>
              <a:gd name="csX0" fmla="*/ 1538 w 4993024"/>
              <a:gd name="csY0" fmla="*/ 97261 h 933497"/>
              <a:gd name="csX1" fmla="*/ 41649 w 4993024"/>
              <a:gd name="csY1" fmla="*/ 3810 h 933497"/>
              <a:gd name="csX2" fmla="*/ 4895763 w 4993024"/>
              <a:gd name="csY2" fmla="*/ 0 h 933497"/>
              <a:gd name="csX3" fmla="*/ 4993024 w 4993024"/>
              <a:gd name="csY3" fmla="*/ 97261 h 933497"/>
              <a:gd name="csX4" fmla="*/ 4993024 w 4993024"/>
              <a:gd name="csY4" fmla="*/ 836236 h 933497"/>
              <a:gd name="csX5" fmla="*/ 4895763 w 4993024"/>
              <a:gd name="csY5" fmla="*/ 933497 h 933497"/>
              <a:gd name="csX6" fmla="*/ 98799 w 4993024"/>
              <a:gd name="csY6" fmla="*/ 933497 h 933497"/>
              <a:gd name="csX7" fmla="*/ 1538 w 4993024"/>
              <a:gd name="csY7" fmla="*/ 836236 h 933497"/>
              <a:gd name="csX8" fmla="*/ 1538 w 4993024"/>
              <a:gd name="csY8" fmla="*/ 97261 h 933497"/>
              <a:gd name="csX0" fmla="*/ 0 w 4991486"/>
              <a:gd name="csY0" fmla="*/ 97261 h 933497"/>
              <a:gd name="csX1" fmla="*/ 40111 w 4991486"/>
              <a:gd name="csY1" fmla="*/ 3810 h 933497"/>
              <a:gd name="csX2" fmla="*/ 4894225 w 4991486"/>
              <a:gd name="csY2" fmla="*/ 0 h 933497"/>
              <a:gd name="csX3" fmla="*/ 4991486 w 4991486"/>
              <a:gd name="csY3" fmla="*/ 97261 h 933497"/>
              <a:gd name="csX4" fmla="*/ 4991486 w 4991486"/>
              <a:gd name="csY4" fmla="*/ 836236 h 933497"/>
              <a:gd name="csX5" fmla="*/ 4894225 w 4991486"/>
              <a:gd name="csY5" fmla="*/ 933497 h 933497"/>
              <a:gd name="csX6" fmla="*/ 97261 w 4991486"/>
              <a:gd name="csY6" fmla="*/ 933497 h 933497"/>
              <a:gd name="csX7" fmla="*/ 0 w 4991486"/>
              <a:gd name="csY7" fmla="*/ 836236 h 933497"/>
              <a:gd name="csX8" fmla="*/ 0 w 4991486"/>
              <a:gd name="csY8" fmla="*/ 97261 h 933497"/>
              <a:gd name="csX0" fmla="*/ 699 w 4992185"/>
              <a:gd name="csY0" fmla="*/ 97261 h 933497"/>
              <a:gd name="csX1" fmla="*/ 40810 w 4992185"/>
              <a:gd name="csY1" fmla="*/ 3810 h 933497"/>
              <a:gd name="csX2" fmla="*/ 4894924 w 4992185"/>
              <a:gd name="csY2" fmla="*/ 0 h 933497"/>
              <a:gd name="csX3" fmla="*/ 4992185 w 4992185"/>
              <a:gd name="csY3" fmla="*/ 97261 h 933497"/>
              <a:gd name="csX4" fmla="*/ 4992185 w 4992185"/>
              <a:gd name="csY4" fmla="*/ 836236 h 933497"/>
              <a:gd name="csX5" fmla="*/ 4894924 w 4992185"/>
              <a:gd name="csY5" fmla="*/ 933497 h 933497"/>
              <a:gd name="csX6" fmla="*/ 44620 w 4992185"/>
              <a:gd name="csY6" fmla="*/ 933497 h 933497"/>
              <a:gd name="csX7" fmla="*/ 699 w 4992185"/>
              <a:gd name="csY7" fmla="*/ 836236 h 933497"/>
              <a:gd name="csX8" fmla="*/ 699 w 4992185"/>
              <a:gd name="csY8" fmla="*/ 97261 h 933497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4992185" h="933497">
                <a:moveTo>
                  <a:pt x="699" y="97261"/>
                </a:moveTo>
                <a:cubicBezTo>
                  <a:pt x="699" y="43545"/>
                  <a:pt x="6144" y="3810"/>
                  <a:pt x="40810" y="3810"/>
                </a:cubicBezTo>
                <a:lnTo>
                  <a:pt x="4894924" y="0"/>
                </a:lnTo>
                <a:cubicBezTo>
                  <a:pt x="4948640" y="0"/>
                  <a:pt x="4992185" y="43545"/>
                  <a:pt x="4992185" y="97261"/>
                </a:cubicBezTo>
                <a:lnTo>
                  <a:pt x="4992185" y="836236"/>
                </a:lnTo>
                <a:cubicBezTo>
                  <a:pt x="4992185" y="889952"/>
                  <a:pt x="4948640" y="933497"/>
                  <a:pt x="4894924" y="933497"/>
                </a:cubicBezTo>
                <a:lnTo>
                  <a:pt x="44620" y="933497"/>
                </a:lnTo>
                <a:cubicBezTo>
                  <a:pt x="-9096" y="933497"/>
                  <a:pt x="699" y="889952"/>
                  <a:pt x="699" y="836236"/>
                </a:cubicBezTo>
                <a:lnTo>
                  <a:pt x="699" y="97261"/>
                </a:lnTo>
                <a:close/>
              </a:path>
            </a:pathLst>
          </a:custGeom>
          <a:solidFill>
            <a:srgbClr val="69A3D1">
              <a:alpha val="25098"/>
            </a:srgbClr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Shape 19">
            <a:extLst>
              <a:ext uri="{FF2B5EF4-FFF2-40B4-BE49-F238E27FC236}">
                <a16:creationId xmlns:a16="http://schemas.microsoft.com/office/drawing/2014/main" id="{7A53B139-53A7-FA88-148E-44E67CD537F1}"/>
              </a:ext>
            </a:extLst>
          </p:cNvPr>
          <p:cNvSpPr/>
          <p:nvPr/>
        </p:nvSpPr>
        <p:spPr>
          <a:xfrm>
            <a:off x="6796059" y="5829854"/>
            <a:ext cx="0" cy="502368"/>
          </a:xfrm>
          <a:prstGeom prst="line">
            <a:avLst/>
          </a:prstGeom>
          <a:noFill/>
          <a:ln w="38100">
            <a:solidFill>
              <a:srgbClr val="69A3D1"/>
            </a:solidFill>
            <a:prstDash val="solid"/>
          </a:ln>
        </p:spPr>
        <p:txBody>
          <a:bodyPr/>
          <a:lstStyle/>
          <a:p>
            <a:endParaRPr lang="en-CH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ext 20">
            <a:extLst>
              <a:ext uri="{FF2B5EF4-FFF2-40B4-BE49-F238E27FC236}">
                <a16:creationId xmlns:a16="http://schemas.microsoft.com/office/drawing/2014/main" id="{DEC7EFD9-CACA-ABC8-2BC9-E65D1656D9E3}"/>
              </a:ext>
            </a:extLst>
          </p:cNvPr>
          <p:cNvSpPr/>
          <p:nvPr/>
        </p:nvSpPr>
        <p:spPr>
          <a:xfrm>
            <a:off x="6958219" y="6025743"/>
            <a:ext cx="4651854" cy="1631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260"/>
              </a:lnSpc>
            </a:pPr>
            <a:r>
              <a:rPr lang="en-US" sz="1500" b="1" dirty="0">
                <a:solidFill>
                  <a:srgbClr val="1D1D1D"/>
                </a:solidFill>
                <a:latin typeface="Arial" panose="020B0604020202020204" pitchFamily="34" charset="0"/>
                <a:ea typeface="Arial" pitchFamily="34" charset="-122"/>
                <a:cs typeface="Arial" panose="020B0604020202020204" pitchFamily="34" charset="0"/>
              </a:rPr>
              <a:t>Assessment:</a:t>
            </a:r>
            <a:r>
              <a:rPr lang="en-US" sz="1500" dirty="0">
                <a:solidFill>
                  <a:srgbClr val="1D1D1D"/>
                </a:solidFill>
                <a:latin typeface="Arial" panose="020B0604020202020204" pitchFamily="34" charset="0"/>
                <a:ea typeface="Arial" pitchFamily="34" charset="-122"/>
                <a:cs typeface="Arial" panose="020B0604020202020204" pitchFamily="34" charset="0"/>
              </a:rPr>
              <a:t> Our model may underestimate slack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16563FC-DE20-3867-DB45-984E9E316DD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79269" y="1203072"/>
            <a:ext cx="6110695" cy="5092245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B881576C-5F77-5B47-353A-D1512D6575D9}"/>
              </a:ext>
            </a:extLst>
          </p:cNvPr>
          <p:cNvGrpSpPr/>
          <p:nvPr/>
        </p:nvGrpSpPr>
        <p:grpSpPr>
          <a:xfrm>
            <a:off x="6770011" y="3143326"/>
            <a:ext cx="4975068" cy="932961"/>
            <a:chOff x="6813177" y="4506613"/>
            <a:chExt cx="4975068" cy="932961"/>
          </a:xfrm>
        </p:grpSpPr>
        <p:sp>
          <p:nvSpPr>
            <p:cNvPr id="38" name="Text 9">
              <a:extLst>
                <a:ext uri="{FF2B5EF4-FFF2-40B4-BE49-F238E27FC236}">
                  <a16:creationId xmlns:a16="http://schemas.microsoft.com/office/drawing/2014/main" id="{C2E4872A-F2F9-7C98-985F-60BE857A8C5C}"/>
                </a:ext>
              </a:extLst>
            </p:cNvPr>
            <p:cNvSpPr/>
            <p:nvPr/>
          </p:nvSpPr>
          <p:spPr>
            <a:xfrm>
              <a:off x="6813177" y="4506613"/>
              <a:ext cx="4975068" cy="932961"/>
            </a:xfrm>
            <a:prstGeom prst="roundRect">
              <a:avLst>
                <a:gd name="adj" fmla="val 10667"/>
              </a:avLst>
            </a:prstGeom>
            <a:solidFill>
              <a:srgbClr val="FFFFFF"/>
            </a:solidFill>
            <a:ln w="28575">
              <a:solidFill>
                <a:srgbClr val="69A3D1"/>
              </a:solidFill>
            </a:ln>
          </p:spPr>
          <p:txBody>
            <a:bodyPr wrap="square" rtlCol="0" anchor="ctr"/>
            <a:lstStyle/>
            <a:p>
              <a:pPr marL="0" indent="0">
                <a:buNone/>
              </a:pPr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" name="Text 10">
              <a:extLst>
                <a:ext uri="{FF2B5EF4-FFF2-40B4-BE49-F238E27FC236}">
                  <a16:creationId xmlns:a16="http://schemas.microsoft.com/office/drawing/2014/main" id="{731D11A6-3B29-C025-0D37-DF22E9515DF7}"/>
                </a:ext>
              </a:extLst>
            </p:cNvPr>
            <p:cNvSpPr/>
            <p:nvPr/>
          </p:nvSpPr>
          <p:spPr>
            <a:xfrm>
              <a:off x="7001385" y="4820693"/>
              <a:ext cx="3046720" cy="1524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>
                <a:lnSpc>
                  <a:spcPts val="1200"/>
                </a:lnSpc>
                <a:spcAft>
                  <a:spcPts val="300"/>
                </a:spcAft>
              </a:pPr>
              <a:r>
                <a:rPr lang="en-US" sz="1600" b="1" dirty="0">
                  <a:solidFill>
                    <a:srgbClr val="69A3D1"/>
                  </a:solidFill>
                  <a:latin typeface="Arial" panose="020B0604020202020204" pitchFamily="34" charset="0"/>
                  <a:ea typeface="Arial" pitchFamily="34" charset="-122"/>
                  <a:cs typeface="Arial" panose="020B0604020202020204" pitchFamily="34" charset="0"/>
                </a:rPr>
                <a:t>TRANSITION POINT</a:t>
              </a:r>
              <a:endParaRPr lang="en-US" sz="1600" dirty="0">
                <a:solidFill>
                  <a:srgbClr val="69A3D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0" name="Text 11">
              <a:extLst>
                <a:ext uri="{FF2B5EF4-FFF2-40B4-BE49-F238E27FC236}">
                  <a16:creationId xmlns:a16="http://schemas.microsoft.com/office/drawing/2014/main" id="{99DF73B0-B29A-7F6A-3A7F-D21527141EBA}"/>
                </a:ext>
              </a:extLst>
            </p:cNvPr>
            <p:cNvSpPr/>
            <p:nvPr/>
          </p:nvSpPr>
          <p:spPr>
            <a:xfrm>
              <a:off x="7001385" y="5019486"/>
              <a:ext cx="4545156" cy="386838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1575"/>
                </a:lnSpc>
                <a:buNone/>
              </a:pPr>
              <a:r>
                <a:rPr lang="en-US" sz="1400" dirty="0">
                  <a:solidFill>
                    <a:srgbClr val="1D1D1D"/>
                  </a:solidFill>
                  <a:latin typeface="Arial" panose="020B0604020202020204" pitchFamily="34" charset="0"/>
                  <a:ea typeface="Arial" pitchFamily="34" charset="-122"/>
                  <a:cs typeface="Arial" panose="020B0604020202020204" pitchFamily="34" charset="0"/>
                </a:rPr>
                <a:t>Gap turns negative in Q3 2027</a:t>
              </a:r>
            </a:p>
            <a:p>
              <a:pPr marL="0" indent="0" algn="l">
                <a:lnSpc>
                  <a:spcPts val="1575"/>
                </a:lnSpc>
                <a:buNone/>
              </a:pPr>
              <a:endParaRPr lang="en-US" sz="1400" dirty="0">
                <a:solidFill>
                  <a:srgbClr val="1D1D1D"/>
                </a:solidFill>
                <a:latin typeface="Arial" panose="020B0604020202020204" pitchFamily="34" charset="0"/>
                <a:ea typeface="Arial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C70DBAA4-1953-1780-375C-9386159B42BA}"/>
              </a:ext>
            </a:extLst>
          </p:cNvPr>
          <p:cNvGrpSpPr/>
          <p:nvPr/>
        </p:nvGrpSpPr>
        <p:grpSpPr>
          <a:xfrm>
            <a:off x="6743263" y="1420611"/>
            <a:ext cx="4975068" cy="1529296"/>
            <a:chOff x="6813177" y="4728550"/>
            <a:chExt cx="4975068" cy="1529296"/>
          </a:xfrm>
        </p:grpSpPr>
        <p:sp>
          <p:nvSpPr>
            <p:cNvPr id="42" name="Text 9">
              <a:extLst>
                <a:ext uri="{FF2B5EF4-FFF2-40B4-BE49-F238E27FC236}">
                  <a16:creationId xmlns:a16="http://schemas.microsoft.com/office/drawing/2014/main" id="{EDB41FA2-6C13-9D53-A5F7-9986AAAFDF09}"/>
                </a:ext>
              </a:extLst>
            </p:cNvPr>
            <p:cNvSpPr/>
            <p:nvPr/>
          </p:nvSpPr>
          <p:spPr>
            <a:xfrm>
              <a:off x="6813177" y="4728550"/>
              <a:ext cx="4975068" cy="1529296"/>
            </a:xfrm>
            <a:prstGeom prst="roundRect">
              <a:avLst>
                <a:gd name="adj" fmla="val 10667"/>
              </a:avLst>
            </a:prstGeom>
            <a:solidFill>
              <a:srgbClr val="FFFFFF"/>
            </a:solidFill>
            <a:ln w="28575">
              <a:solidFill>
                <a:srgbClr val="F6F6F6"/>
              </a:solidFill>
            </a:ln>
          </p:spPr>
          <p:txBody>
            <a:bodyPr wrap="square" rtlCol="0" anchor="ctr"/>
            <a:lstStyle/>
            <a:p>
              <a:pPr marL="0" indent="0">
                <a:buNone/>
              </a:pPr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" name="Text 10">
              <a:extLst>
                <a:ext uri="{FF2B5EF4-FFF2-40B4-BE49-F238E27FC236}">
                  <a16:creationId xmlns:a16="http://schemas.microsoft.com/office/drawing/2014/main" id="{5C81B70C-D88B-2074-E9F3-5433D6E74D94}"/>
                </a:ext>
              </a:extLst>
            </p:cNvPr>
            <p:cNvSpPr/>
            <p:nvPr/>
          </p:nvSpPr>
          <p:spPr>
            <a:xfrm>
              <a:off x="7001099" y="5070466"/>
              <a:ext cx="3046720" cy="1524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1200"/>
                </a:lnSpc>
                <a:spcAft>
                  <a:spcPts val="450"/>
                </a:spcAft>
                <a:buNone/>
              </a:pPr>
              <a:r>
                <a:rPr lang="en-US" sz="1500" b="1" dirty="0">
                  <a:solidFill>
                    <a:srgbClr val="6C757D"/>
                  </a:solidFill>
                  <a:latin typeface="Arial" panose="020B0604020202020204" pitchFamily="34" charset="0"/>
                  <a:ea typeface="Arial" pitchFamily="34" charset="-122"/>
                  <a:cs typeface="Arial" panose="020B0604020202020204" pitchFamily="34" charset="0"/>
                </a:rPr>
                <a:t>STARTING POSITION</a:t>
              </a:r>
            </a:p>
            <a:p>
              <a:pPr marL="0" indent="0" algn="l">
                <a:lnSpc>
                  <a:spcPts val="1200"/>
                </a:lnSpc>
                <a:spcAft>
                  <a:spcPts val="450"/>
                </a:spcAft>
                <a:buNone/>
              </a:pPr>
              <a:endParaRPr lang="en-US" sz="1500" b="1" dirty="0">
                <a:solidFill>
                  <a:srgbClr val="6C757D"/>
                </a:solidFill>
                <a:latin typeface="Arial" panose="020B0604020202020204" pitchFamily="34" charset="0"/>
                <a:ea typeface="Arial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44" name="Text 11">
              <a:extLst>
                <a:ext uri="{FF2B5EF4-FFF2-40B4-BE49-F238E27FC236}">
                  <a16:creationId xmlns:a16="http://schemas.microsoft.com/office/drawing/2014/main" id="{91D6CBF4-372E-CCC6-DFB1-BDE00B407F7A}"/>
                </a:ext>
              </a:extLst>
            </p:cNvPr>
            <p:cNvSpPr/>
            <p:nvPr/>
          </p:nvSpPr>
          <p:spPr>
            <a:xfrm>
              <a:off x="7001099" y="5791098"/>
              <a:ext cx="4545156" cy="386838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>
                <a:lnSpc>
                  <a:spcPts val="1260"/>
                </a:lnSpc>
              </a:pPr>
              <a:r>
                <a:rPr lang="en-US" sz="1400" dirty="0">
                  <a:solidFill>
                    <a:srgbClr val="6C757D"/>
                  </a:solidFill>
                  <a:latin typeface="Arial" panose="020B0604020202020204" pitchFamily="34" charset="0"/>
                  <a:ea typeface="Arial" pitchFamily="34" charset="-122"/>
                  <a:cs typeface="Arial" panose="020B0604020202020204" pitchFamily="34" charset="0"/>
                </a:rPr>
                <a:t>Q4 2025: Economy above capacity</a:t>
              </a:r>
              <a:endParaRPr 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1" name="Text 6">
            <a:extLst>
              <a:ext uri="{FF2B5EF4-FFF2-40B4-BE49-F238E27FC236}">
                <a16:creationId xmlns:a16="http://schemas.microsoft.com/office/drawing/2014/main" id="{FA9E8E8C-BCD2-4C46-7CAA-6F871C2D5D6B}"/>
              </a:ext>
            </a:extLst>
          </p:cNvPr>
          <p:cNvSpPr/>
          <p:nvPr/>
        </p:nvSpPr>
        <p:spPr>
          <a:xfrm>
            <a:off x="6946105" y="2125353"/>
            <a:ext cx="3085582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spcAft>
                <a:spcPts val="150"/>
              </a:spcAft>
              <a:buNone/>
            </a:pPr>
            <a:r>
              <a:rPr lang="en-US" sz="2800" b="1" dirty="0">
                <a:solidFill>
                  <a:srgbClr val="92D050"/>
                </a:solidFill>
                <a:latin typeface="Arial" panose="020B0604020202020204" pitchFamily="34" charset="0"/>
                <a:ea typeface="Arial" pitchFamily="34" charset="-122"/>
                <a:cs typeface="Arial" panose="020B0604020202020204" pitchFamily="34" charset="0"/>
              </a:rPr>
              <a:t>+1.24%</a:t>
            </a:r>
            <a:endParaRPr lang="en-US" sz="2800" dirty="0">
              <a:solidFill>
                <a:srgbClr val="92D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B21EAF28-BAC7-148E-63B2-8A7E652B03F4}"/>
              </a:ext>
            </a:extLst>
          </p:cNvPr>
          <p:cNvGrpSpPr/>
          <p:nvPr/>
        </p:nvGrpSpPr>
        <p:grpSpPr>
          <a:xfrm>
            <a:off x="6976196" y="4551553"/>
            <a:ext cx="4545156" cy="1107470"/>
            <a:chOff x="7001099" y="5070466"/>
            <a:chExt cx="4545156" cy="1107470"/>
          </a:xfrm>
        </p:grpSpPr>
        <p:sp>
          <p:nvSpPr>
            <p:cNvPr id="55" name="Text 10">
              <a:extLst>
                <a:ext uri="{FF2B5EF4-FFF2-40B4-BE49-F238E27FC236}">
                  <a16:creationId xmlns:a16="http://schemas.microsoft.com/office/drawing/2014/main" id="{C23EFC23-2012-05F4-016B-EEDA60C380DD}"/>
                </a:ext>
              </a:extLst>
            </p:cNvPr>
            <p:cNvSpPr/>
            <p:nvPr/>
          </p:nvSpPr>
          <p:spPr>
            <a:xfrm>
              <a:off x="7001099" y="5070466"/>
              <a:ext cx="3046720" cy="1524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>
                <a:lnSpc>
                  <a:spcPts val="1200"/>
                </a:lnSpc>
                <a:spcAft>
                  <a:spcPts val="300"/>
                </a:spcAft>
              </a:pPr>
              <a:r>
                <a:rPr lang="en-US" sz="1600" b="1" dirty="0">
                  <a:solidFill>
                    <a:srgbClr val="6C757D"/>
                  </a:solidFill>
                  <a:latin typeface="Arial" panose="020B0604020202020204" pitchFamily="34" charset="0"/>
                  <a:ea typeface="Arial" pitchFamily="34" charset="-122"/>
                  <a:cs typeface="Arial" panose="020B0604020202020204" pitchFamily="34" charset="0"/>
                </a:rPr>
                <a:t>FORECAST END</a:t>
              </a:r>
              <a:endParaRPr lang="en-US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6" name="Text 11">
              <a:extLst>
                <a:ext uri="{FF2B5EF4-FFF2-40B4-BE49-F238E27FC236}">
                  <a16:creationId xmlns:a16="http://schemas.microsoft.com/office/drawing/2014/main" id="{EF945231-423E-1359-5D39-C02055338D37}"/>
                </a:ext>
              </a:extLst>
            </p:cNvPr>
            <p:cNvSpPr/>
            <p:nvPr/>
          </p:nvSpPr>
          <p:spPr>
            <a:xfrm>
              <a:off x="7001099" y="5791098"/>
              <a:ext cx="4545156" cy="386838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>
                <a:lnSpc>
                  <a:spcPts val="1260"/>
                </a:lnSpc>
              </a:pPr>
              <a:r>
                <a:rPr lang="en-US" sz="1400" dirty="0">
                  <a:solidFill>
                    <a:srgbClr val="6C757D"/>
                  </a:solidFill>
                  <a:latin typeface="Arial" panose="020B0604020202020204" pitchFamily="34" charset="0"/>
                  <a:ea typeface="Arial" pitchFamily="34" charset="-122"/>
                  <a:cs typeface="Arial" panose="020B0604020202020204" pitchFamily="34" charset="0"/>
                </a:rPr>
                <a:t>Q1 2028: Below-potential</a:t>
              </a:r>
              <a:endParaRPr 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57" name="Text 6">
            <a:extLst>
              <a:ext uri="{FF2B5EF4-FFF2-40B4-BE49-F238E27FC236}">
                <a16:creationId xmlns:a16="http://schemas.microsoft.com/office/drawing/2014/main" id="{28E78249-C1C3-98F5-6718-90671D659CCC}"/>
              </a:ext>
            </a:extLst>
          </p:cNvPr>
          <p:cNvSpPr/>
          <p:nvPr/>
        </p:nvSpPr>
        <p:spPr>
          <a:xfrm>
            <a:off x="6991116" y="4914379"/>
            <a:ext cx="3085582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800"/>
              </a:lnSpc>
              <a:spcAft>
                <a:spcPts val="150"/>
              </a:spcAft>
            </a:pPr>
            <a:r>
              <a:rPr lang="en-US" sz="2800" b="1" dirty="0">
                <a:solidFill>
                  <a:srgbClr val="D9534F"/>
                </a:solidFill>
                <a:latin typeface="Arial" panose="020B0604020202020204" pitchFamily="34" charset="0"/>
                <a:ea typeface="Arial" pitchFamily="34" charset="-122"/>
                <a:cs typeface="Arial" panose="020B0604020202020204" pitchFamily="34" charset="0"/>
              </a:rPr>
              <a:t>-0.52%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60441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A17A74-3C1D-5E39-201D-2FD88A1E64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9">
            <a:extLst>
              <a:ext uri="{FF2B5EF4-FFF2-40B4-BE49-F238E27FC236}">
                <a16:creationId xmlns:a16="http://schemas.microsoft.com/office/drawing/2014/main" id="{034F99D8-DCDB-E709-78D2-2210637837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515061" y="6329583"/>
            <a:ext cx="2394551" cy="365125"/>
          </a:xfrm>
        </p:spPr>
        <p:txBody>
          <a:bodyPr/>
          <a:lstStyle/>
          <a:p>
            <a:pPr algn="r"/>
            <a:r>
              <a:rPr lang="en-GB" sz="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2026-2027 Forecasts | </a:t>
            </a:r>
            <a:fld id="{8FEE686F-D980-324A-BFB9-D3465C7B126A}" type="slidenum">
              <a:rPr lang="en-GB" sz="800" b="1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r"/>
              <a:t>7</a:t>
            </a:fld>
            <a:endParaRPr lang="en-CH" sz="800" b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262F43-A1FD-2A7B-5048-7114B4C1FD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56"/>
          <a:stretch>
            <a:fillRect/>
          </a:stretch>
        </p:blipFill>
        <p:spPr bwMode="auto">
          <a:xfrm>
            <a:off x="9832768" y="395219"/>
            <a:ext cx="2118499" cy="312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2832561-5DB7-93AA-09A6-E83706A87DA4}"/>
              </a:ext>
            </a:extLst>
          </p:cNvPr>
          <p:cNvSpPr/>
          <p:nvPr/>
        </p:nvSpPr>
        <p:spPr>
          <a:xfrm>
            <a:off x="-1" y="3198"/>
            <a:ext cx="12192001" cy="226355"/>
          </a:xfrm>
          <a:prstGeom prst="rect">
            <a:avLst/>
          </a:prstGeom>
          <a:solidFill>
            <a:srgbClr val="00000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504DAC6C-348E-D8E1-EFF3-85EEAE3FFC64}"/>
              </a:ext>
            </a:extLst>
          </p:cNvPr>
          <p:cNvSpPr txBox="1">
            <a:spLocks/>
          </p:cNvSpPr>
          <p:nvPr/>
        </p:nvSpPr>
        <p:spPr>
          <a:xfrm>
            <a:off x="254342" y="369550"/>
            <a:ext cx="10908400" cy="63599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H" sz="20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ECONOMIC SLACK DRIVEN BY US TARIFFS AND WEAK LABOR MARKET</a:t>
            </a:r>
            <a:endParaRPr lang="en-CH" sz="2000" b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41CF3075-41C9-BECA-D6A6-68206DAB682F}"/>
              </a:ext>
            </a:extLst>
          </p:cNvPr>
          <p:cNvSpPr txBox="1">
            <a:spLocks/>
          </p:cNvSpPr>
          <p:nvPr/>
        </p:nvSpPr>
        <p:spPr>
          <a:xfrm>
            <a:off x="226209" y="562682"/>
            <a:ext cx="117092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43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52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79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60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54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  <a:defRPr sz="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476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Arial"/>
              <a:buNone/>
              <a:defRPr sz="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/>
            <a:r>
              <a:rPr lang="en-CH" dirty="0">
                <a:solidFill>
                  <a:srgbClr val="69A3D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Analysis</a:t>
            </a:r>
            <a:r>
              <a:rPr lang="en-CH" b="0" dirty="0">
                <a:solidFill>
                  <a:srgbClr val="69A3D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CH" b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| Euro-zone </a:t>
            </a:r>
            <a:r>
              <a:rPr lang="en-CH" b="0" dirty="0">
                <a:latin typeface="Arial" panose="020B0604020202020204" pitchFamily="34" charset="0"/>
                <a:cs typeface="Arial" panose="020B0604020202020204" pitchFamily="34" charset="0"/>
              </a:rPr>
              <a:t>Output Gap</a:t>
            </a:r>
            <a:endParaRPr lang="en-CH" dirty="0">
              <a:solidFill>
                <a:srgbClr val="69A3D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93C551C-2B99-44E2-D3A9-F1DC9B3F7ED1}"/>
              </a:ext>
            </a:extLst>
          </p:cNvPr>
          <p:cNvSpPr/>
          <p:nvPr/>
        </p:nvSpPr>
        <p:spPr>
          <a:xfrm>
            <a:off x="11951267" y="638652"/>
            <a:ext cx="57600" cy="57600"/>
          </a:xfrm>
          <a:prstGeom prst="rect">
            <a:avLst/>
          </a:prstGeom>
          <a:solidFill>
            <a:srgbClr val="69A3D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 2">
            <a:extLst>
              <a:ext uri="{FF2B5EF4-FFF2-40B4-BE49-F238E27FC236}">
                <a16:creationId xmlns:a16="http://schemas.microsoft.com/office/drawing/2014/main" id="{A13F296A-358C-6516-87E0-4ED9C1F9F82E}"/>
              </a:ext>
            </a:extLst>
          </p:cNvPr>
          <p:cNvSpPr/>
          <p:nvPr/>
        </p:nvSpPr>
        <p:spPr>
          <a:xfrm>
            <a:off x="693779" y="1314088"/>
            <a:ext cx="5411336" cy="1939803"/>
          </a:xfrm>
          <a:custGeom>
            <a:avLst/>
            <a:gdLst>
              <a:gd name="csX0" fmla="*/ 0 w 5407751"/>
              <a:gd name="csY0" fmla="*/ 126000 h 1933707"/>
              <a:gd name="csX1" fmla="*/ 126000 w 5407751"/>
              <a:gd name="csY1" fmla="*/ 0 h 1933707"/>
              <a:gd name="csX2" fmla="*/ 5281751 w 5407751"/>
              <a:gd name="csY2" fmla="*/ 0 h 1933707"/>
              <a:gd name="csX3" fmla="*/ 5407751 w 5407751"/>
              <a:gd name="csY3" fmla="*/ 126000 h 1933707"/>
              <a:gd name="csX4" fmla="*/ 5407751 w 5407751"/>
              <a:gd name="csY4" fmla="*/ 1807707 h 1933707"/>
              <a:gd name="csX5" fmla="*/ 5281751 w 5407751"/>
              <a:gd name="csY5" fmla="*/ 1933707 h 1933707"/>
              <a:gd name="csX6" fmla="*/ 126000 w 5407751"/>
              <a:gd name="csY6" fmla="*/ 1933707 h 1933707"/>
              <a:gd name="csX7" fmla="*/ 0 w 5407751"/>
              <a:gd name="csY7" fmla="*/ 1807707 h 1933707"/>
              <a:gd name="csX8" fmla="*/ 0 w 5407751"/>
              <a:gd name="csY8" fmla="*/ 126000 h 1933707"/>
              <a:gd name="csX0" fmla="*/ 584 w 5408335"/>
              <a:gd name="csY0" fmla="*/ 126000 h 1933707"/>
              <a:gd name="csX1" fmla="*/ 59528 w 5408335"/>
              <a:gd name="csY1" fmla="*/ 0 h 1933707"/>
              <a:gd name="csX2" fmla="*/ 5282335 w 5408335"/>
              <a:gd name="csY2" fmla="*/ 0 h 1933707"/>
              <a:gd name="csX3" fmla="*/ 5408335 w 5408335"/>
              <a:gd name="csY3" fmla="*/ 126000 h 1933707"/>
              <a:gd name="csX4" fmla="*/ 5408335 w 5408335"/>
              <a:gd name="csY4" fmla="*/ 1807707 h 1933707"/>
              <a:gd name="csX5" fmla="*/ 5282335 w 5408335"/>
              <a:gd name="csY5" fmla="*/ 1933707 h 1933707"/>
              <a:gd name="csX6" fmla="*/ 126584 w 5408335"/>
              <a:gd name="csY6" fmla="*/ 1933707 h 1933707"/>
              <a:gd name="csX7" fmla="*/ 584 w 5408335"/>
              <a:gd name="csY7" fmla="*/ 1807707 h 1933707"/>
              <a:gd name="csX8" fmla="*/ 584 w 5408335"/>
              <a:gd name="csY8" fmla="*/ 126000 h 1933707"/>
              <a:gd name="csX0" fmla="*/ 3585 w 5411336"/>
              <a:gd name="csY0" fmla="*/ 126000 h 1939803"/>
              <a:gd name="csX1" fmla="*/ 62529 w 5411336"/>
              <a:gd name="csY1" fmla="*/ 0 h 1939803"/>
              <a:gd name="csX2" fmla="*/ 5285336 w 5411336"/>
              <a:gd name="csY2" fmla="*/ 0 h 1939803"/>
              <a:gd name="csX3" fmla="*/ 5411336 w 5411336"/>
              <a:gd name="csY3" fmla="*/ 126000 h 1939803"/>
              <a:gd name="csX4" fmla="*/ 5411336 w 5411336"/>
              <a:gd name="csY4" fmla="*/ 1807707 h 1939803"/>
              <a:gd name="csX5" fmla="*/ 5285336 w 5411336"/>
              <a:gd name="csY5" fmla="*/ 1933707 h 1939803"/>
              <a:gd name="csX6" fmla="*/ 50337 w 5411336"/>
              <a:gd name="csY6" fmla="*/ 1939803 h 1939803"/>
              <a:gd name="csX7" fmla="*/ 3585 w 5411336"/>
              <a:gd name="csY7" fmla="*/ 1807707 h 1939803"/>
              <a:gd name="csX8" fmla="*/ 3585 w 5411336"/>
              <a:gd name="csY8" fmla="*/ 126000 h 193980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5411336" h="1939803">
                <a:moveTo>
                  <a:pt x="3585" y="126000"/>
                </a:moveTo>
                <a:cubicBezTo>
                  <a:pt x="3585" y="56412"/>
                  <a:pt x="-7059" y="0"/>
                  <a:pt x="62529" y="0"/>
                </a:cubicBezTo>
                <a:lnTo>
                  <a:pt x="5285336" y="0"/>
                </a:lnTo>
                <a:cubicBezTo>
                  <a:pt x="5354924" y="0"/>
                  <a:pt x="5411336" y="56412"/>
                  <a:pt x="5411336" y="126000"/>
                </a:cubicBezTo>
                <a:lnTo>
                  <a:pt x="5411336" y="1807707"/>
                </a:lnTo>
                <a:cubicBezTo>
                  <a:pt x="5411336" y="1877295"/>
                  <a:pt x="5354924" y="1933707"/>
                  <a:pt x="5285336" y="1933707"/>
                </a:cubicBezTo>
                <a:lnTo>
                  <a:pt x="50337" y="1939803"/>
                </a:lnTo>
                <a:cubicBezTo>
                  <a:pt x="-19251" y="1939803"/>
                  <a:pt x="3585" y="1877295"/>
                  <a:pt x="3585" y="1807707"/>
                </a:cubicBezTo>
                <a:lnTo>
                  <a:pt x="3585" y="126000"/>
                </a:lnTo>
                <a:close/>
              </a:path>
            </a:pathLst>
          </a:custGeom>
          <a:solidFill>
            <a:srgbClr val="FFF3CD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Shape 3">
            <a:extLst>
              <a:ext uri="{FF2B5EF4-FFF2-40B4-BE49-F238E27FC236}">
                <a16:creationId xmlns:a16="http://schemas.microsoft.com/office/drawing/2014/main" id="{01865985-E048-8380-8859-7D6020182B6A}"/>
              </a:ext>
            </a:extLst>
          </p:cNvPr>
          <p:cNvSpPr/>
          <p:nvPr/>
        </p:nvSpPr>
        <p:spPr>
          <a:xfrm flipH="1">
            <a:off x="697363" y="1314088"/>
            <a:ext cx="19052" cy="1933707"/>
          </a:xfrm>
          <a:prstGeom prst="line">
            <a:avLst/>
          </a:prstGeom>
          <a:noFill/>
          <a:ln w="38100">
            <a:solidFill>
              <a:srgbClr val="FF9800"/>
            </a:solidFill>
            <a:prstDash val="solid"/>
          </a:ln>
        </p:spPr>
        <p:txBody>
          <a:bodyPr/>
          <a:lstStyle/>
          <a:p>
            <a:endParaRPr lang="en-CH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 4">
            <a:extLst>
              <a:ext uri="{FF2B5EF4-FFF2-40B4-BE49-F238E27FC236}">
                <a16:creationId xmlns:a16="http://schemas.microsoft.com/office/drawing/2014/main" id="{1B2F5C82-9F4D-E037-68EF-AB9A9311D206}"/>
              </a:ext>
            </a:extLst>
          </p:cNvPr>
          <p:cNvSpPr/>
          <p:nvPr/>
        </p:nvSpPr>
        <p:spPr>
          <a:xfrm>
            <a:off x="887865" y="1492351"/>
            <a:ext cx="3847338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spcAft>
                <a:spcPts val="600"/>
              </a:spcAft>
              <a:buNone/>
            </a:pPr>
            <a:r>
              <a:rPr lang="en-US" sz="1600" b="1" dirty="0">
                <a:solidFill>
                  <a:srgbClr val="856404"/>
                </a:solidFill>
                <a:latin typeface="Arial" panose="020B0604020202020204" pitchFamily="34" charset="0"/>
                <a:ea typeface="Arial" pitchFamily="34" charset="-122"/>
                <a:cs typeface="Arial" panose="020B0604020202020204" pitchFamily="34" charset="0"/>
              </a:rPr>
              <a:t>US Tariff Uncertainty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 5">
            <a:extLst>
              <a:ext uri="{FF2B5EF4-FFF2-40B4-BE49-F238E27FC236}">
                <a16:creationId xmlns:a16="http://schemas.microsoft.com/office/drawing/2014/main" id="{63FB07F2-1851-18E2-68F8-6C11F11D6093}"/>
              </a:ext>
            </a:extLst>
          </p:cNvPr>
          <p:cNvSpPr/>
          <p:nvPr/>
        </p:nvSpPr>
        <p:spPr>
          <a:xfrm>
            <a:off x="883416" y="1978079"/>
            <a:ext cx="5054699" cy="5598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70"/>
              </a:lnSpc>
              <a:buNone/>
            </a:pPr>
            <a:r>
              <a:rPr lang="en-US" sz="1400" dirty="0">
                <a:solidFill>
                  <a:srgbClr val="1D1D1D"/>
                </a:solidFill>
                <a:latin typeface="Arial" panose="020B0604020202020204" pitchFamily="34" charset="0"/>
                <a:ea typeface="Arial" pitchFamily="34" charset="-122"/>
                <a:cs typeface="Arial" panose="020B0604020202020204" pitchFamily="34" charset="0"/>
              </a:rPr>
              <a:t>Considerable uncertainty adversely impacts euro area performance, creating headwinds for export-driven growth and business investment.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 6">
            <a:extLst>
              <a:ext uri="{FF2B5EF4-FFF2-40B4-BE49-F238E27FC236}">
                <a16:creationId xmlns:a16="http://schemas.microsoft.com/office/drawing/2014/main" id="{A7ACAB5F-D1F1-A0FF-D542-A63866FDC4C0}"/>
              </a:ext>
            </a:extLst>
          </p:cNvPr>
          <p:cNvSpPr/>
          <p:nvPr/>
        </p:nvSpPr>
        <p:spPr>
          <a:xfrm>
            <a:off x="6213189" y="1310023"/>
            <a:ext cx="5413206" cy="1933707"/>
          </a:xfrm>
          <a:custGeom>
            <a:avLst/>
            <a:gdLst>
              <a:gd name="csX0" fmla="*/ 0 w 5407751"/>
              <a:gd name="csY0" fmla="*/ 149920 h 1933707"/>
              <a:gd name="csX1" fmla="*/ 149920 w 5407751"/>
              <a:gd name="csY1" fmla="*/ 0 h 1933707"/>
              <a:gd name="csX2" fmla="*/ 5257831 w 5407751"/>
              <a:gd name="csY2" fmla="*/ 0 h 1933707"/>
              <a:gd name="csX3" fmla="*/ 5407751 w 5407751"/>
              <a:gd name="csY3" fmla="*/ 149920 h 1933707"/>
              <a:gd name="csX4" fmla="*/ 5407751 w 5407751"/>
              <a:gd name="csY4" fmla="*/ 1783787 h 1933707"/>
              <a:gd name="csX5" fmla="*/ 5257831 w 5407751"/>
              <a:gd name="csY5" fmla="*/ 1933707 h 1933707"/>
              <a:gd name="csX6" fmla="*/ 149920 w 5407751"/>
              <a:gd name="csY6" fmla="*/ 1933707 h 1933707"/>
              <a:gd name="csX7" fmla="*/ 0 w 5407751"/>
              <a:gd name="csY7" fmla="*/ 1783787 h 1933707"/>
              <a:gd name="csX8" fmla="*/ 0 w 5407751"/>
              <a:gd name="csY8" fmla="*/ 149920 h 1933707"/>
              <a:gd name="csX0" fmla="*/ 3330 w 5411081"/>
              <a:gd name="csY0" fmla="*/ 149920 h 1933707"/>
              <a:gd name="csX1" fmla="*/ 61810 w 5411081"/>
              <a:gd name="csY1" fmla="*/ 6096 h 1933707"/>
              <a:gd name="csX2" fmla="*/ 5261161 w 5411081"/>
              <a:gd name="csY2" fmla="*/ 0 h 1933707"/>
              <a:gd name="csX3" fmla="*/ 5411081 w 5411081"/>
              <a:gd name="csY3" fmla="*/ 149920 h 1933707"/>
              <a:gd name="csX4" fmla="*/ 5411081 w 5411081"/>
              <a:gd name="csY4" fmla="*/ 1783787 h 1933707"/>
              <a:gd name="csX5" fmla="*/ 5261161 w 5411081"/>
              <a:gd name="csY5" fmla="*/ 1933707 h 1933707"/>
              <a:gd name="csX6" fmla="*/ 153250 w 5411081"/>
              <a:gd name="csY6" fmla="*/ 1933707 h 1933707"/>
              <a:gd name="csX7" fmla="*/ 3330 w 5411081"/>
              <a:gd name="csY7" fmla="*/ 1783787 h 1933707"/>
              <a:gd name="csX8" fmla="*/ 3330 w 5411081"/>
              <a:gd name="csY8" fmla="*/ 149920 h 1933707"/>
              <a:gd name="csX0" fmla="*/ 5455 w 5413206"/>
              <a:gd name="csY0" fmla="*/ 149920 h 1933707"/>
              <a:gd name="csX1" fmla="*/ 63935 w 5413206"/>
              <a:gd name="csY1" fmla="*/ 6096 h 1933707"/>
              <a:gd name="csX2" fmla="*/ 5263286 w 5413206"/>
              <a:gd name="csY2" fmla="*/ 0 h 1933707"/>
              <a:gd name="csX3" fmla="*/ 5413206 w 5413206"/>
              <a:gd name="csY3" fmla="*/ 149920 h 1933707"/>
              <a:gd name="csX4" fmla="*/ 5413206 w 5413206"/>
              <a:gd name="csY4" fmla="*/ 1783787 h 1933707"/>
              <a:gd name="csX5" fmla="*/ 5263286 w 5413206"/>
              <a:gd name="csY5" fmla="*/ 1933707 h 1933707"/>
              <a:gd name="csX6" fmla="*/ 57839 w 5413206"/>
              <a:gd name="csY6" fmla="*/ 1933707 h 1933707"/>
              <a:gd name="csX7" fmla="*/ 5455 w 5413206"/>
              <a:gd name="csY7" fmla="*/ 1783787 h 1933707"/>
              <a:gd name="csX8" fmla="*/ 5455 w 5413206"/>
              <a:gd name="csY8" fmla="*/ 149920 h 1933707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5413206" h="1933707">
                <a:moveTo>
                  <a:pt x="5455" y="149920"/>
                </a:moveTo>
                <a:cubicBezTo>
                  <a:pt x="5455" y="67121"/>
                  <a:pt x="-18864" y="6096"/>
                  <a:pt x="63935" y="6096"/>
                </a:cubicBezTo>
                <a:lnTo>
                  <a:pt x="5263286" y="0"/>
                </a:lnTo>
                <a:cubicBezTo>
                  <a:pt x="5346085" y="0"/>
                  <a:pt x="5413206" y="67121"/>
                  <a:pt x="5413206" y="149920"/>
                </a:cubicBezTo>
                <a:lnTo>
                  <a:pt x="5413206" y="1783787"/>
                </a:lnTo>
                <a:cubicBezTo>
                  <a:pt x="5413206" y="1866586"/>
                  <a:pt x="5346085" y="1933707"/>
                  <a:pt x="5263286" y="1933707"/>
                </a:cubicBezTo>
                <a:lnTo>
                  <a:pt x="57839" y="1933707"/>
                </a:lnTo>
                <a:cubicBezTo>
                  <a:pt x="-24960" y="1933707"/>
                  <a:pt x="5455" y="1866586"/>
                  <a:pt x="5455" y="1783787"/>
                </a:cubicBezTo>
                <a:lnTo>
                  <a:pt x="5455" y="149920"/>
                </a:lnTo>
                <a:close/>
              </a:path>
            </a:pathLst>
          </a:custGeom>
          <a:solidFill>
            <a:srgbClr val="F8D7DA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Shape 7">
            <a:extLst>
              <a:ext uri="{FF2B5EF4-FFF2-40B4-BE49-F238E27FC236}">
                <a16:creationId xmlns:a16="http://schemas.microsoft.com/office/drawing/2014/main" id="{D2249245-8B29-3260-67EC-15028A959B6F}"/>
              </a:ext>
            </a:extLst>
          </p:cNvPr>
          <p:cNvSpPr/>
          <p:nvPr/>
        </p:nvSpPr>
        <p:spPr>
          <a:xfrm flipH="1">
            <a:off x="6218644" y="1310024"/>
            <a:ext cx="0" cy="1933706"/>
          </a:xfrm>
          <a:prstGeom prst="line">
            <a:avLst/>
          </a:prstGeom>
          <a:noFill/>
          <a:ln w="38100">
            <a:solidFill>
              <a:srgbClr val="D9534F"/>
            </a:solidFill>
            <a:prstDash val="solid"/>
          </a:ln>
        </p:spPr>
        <p:txBody>
          <a:bodyPr/>
          <a:lstStyle/>
          <a:p>
            <a:endParaRPr lang="en-CH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 8">
            <a:extLst>
              <a:ext uri="{FF2B5EF4-FFF2-40B4-BE49-F238E27FC236}">
                <a16:creationId xmlns:a16="http://schemas.microsoft.com/office/drawing/2014/main" id="{D4832F52-6585-62F8-546C-220B2F5B0632}"/>
              </a:ext>
            </a:extLst>
          </p:cNvPr>
          <p:cNvSpPr/>
          <p:nvPr/>
        </p:nvSpPr>
        <p:spPr>
          <a:xfrm>
            <a:off x="6429859" y="1415840"/>
            <a:ext cx="3847338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spcAft>
                <a:spcPts val="600"/>
              </a:spcAft>
              <a:buNone/>
            </a:pPr>
            <a:r>
              <a:rPr lang="en-US" sz="1600" b="1" dirty="0">
                <a:solidFill>
                  <a:srgbClr val="721C24"/>
                </a:solidFill>
                <a:latin typeface="Arial" panose="020B0604020202020204" pitchFamily="34" charset="0"/>
                <a:ea typeface="Arial" pitchFamily="34" charset="-122"/>
                <a:cs typeface="Arial" panose="020B0604020202020204" pitchFamily="34" charset="0"/>
              </a:rPr>
              <a:t>Labor Market Weakness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 9">
            <a:extLst>
              <a:ext uri="{FF2B5EF4-FFF2-40B4-BE49-F238E27FC236}">
                <a16:creationId xmlns:a16="http://schemas.microsoft.com/office/drawing/2014/main" id="{9BAF47F5-65B3-C7E1-EC0A-0B8FA797FCBB}"/>
              </a:ext>
            </a:extLst>
          </p:cNvPr>
          <p:cNvSpPr/>
          <p:nvPr/>
        </p:nvSpPr>
        <p:spPr>
          <a:xfrm>
            <a:off x="6429859" y="1901568"/>
            <a:ext cx="4921155" cy="9402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70"/>
              </a:lnSpc>
              <a:buNone/>
            </a:pPr>
            <a:r>
              <a:rPr lang="en-US" sz="1400" dirty="0">
                <a:solidFill>
                  <a:srgbClr val="1D1D1D"/>
                </a:solidFill>
                <a:latin typeface="Arial" panose="020B0604020202020204" pitchFamily="34" charset="0"/>
                <a:ea typeface="Arial" pitchFamily="34" charset="-122"/>
                <a:cs typeface="Arial" panose="020B0604020202020204" pitchFamily="34" charset="0"/>
              </a:rPr>
              <a:t>Employment indicators showing deceleration with leading indicators pointing to softening hiring intentions.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Text 18">
            <a:extLst>
              <a:ext uri="{FF2B5EF4-FFF2-40B4-BE49-F238E27FC236}">
                <a16:creationId xmlns:a16="http://schemas.microsoft.com/office/drawing/2014/main" id="{E9D8C10F-B026-EAA6-4B00-BAE263539D9B}"/>
              </a:ext>
            </a:extLst>
          </p:cNvPr>
          <p:cNvSpPr/>
          <p:nvPr/>
        </p:nvSpPr>
        <p:spPr>
          <a:xfrm>
            <a:off x="384704" y="5598242"/>
            <a:ext cx="11403541" cy="731341"/>
          </a:xfrm>
          <a:prstGeom prst="roundRect">
            <a:avLst>
              <a:gd name="adj" fmla="val 10419"/>
            </a:avLst>
          </a:prstGeom>
          <a:solidFill>
            <a:srgbClr val="69A3D1">
              <a:alpha val="25098"/>
            </a:srgbClr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Shape 19">
            <a:extLst>
              <a:ext uri="{FF2B5EF4-FFF2-40B4-BE49-F238E27FC236}">
                <a16:creationId xmlns:a16="http://schemas.microsoft.com/office/drawing/2014/main" id="{81C1DA9D-DD74-1EE4-1676-D640E13F763E}"/>
              </a:ext>
            </a:extLst>
          </p:cNvPr>
          <p:cNvSpPr/>
          <p:nvPr/>
        </p:nvSpPr>
        <p:spPr>
          <a:xfrm>
            <a:off x="403755" y="5598242"/>
            <a:ext cx="0" cy="731341"/>
          </a:xfrm>
          <a:prstGeom prst="line">
            <a:avLst/>
          </a:prstGeom>
          <a:noFill/>
          <a:ln w="38100">
            <a:solidFill>
              <a:srgbClr val="69A3D1"/>
            </a:solidFill>
            <a:prstDash val="solid"/>
          </a:ln>
        </p:spPr>
        <p:txBody>
          <a:bodyPr/>
          <a:lstStyle/>
          <a:p>
            <a:endParaRPr lang="en-CH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Text 20">
            <a:extLst>
              <a:ext uri="{FF2B5EF4-FFF2-40B4-BE49-F238E27FC236}">
                <a16:creationId xmlns:a16="http://schemas.microsoft.com/office/drawing/2014/main" id="{105D7455-1DE4-A5CB-8EB8-9D4834348094}"/>
              </a:ext>
            </a:extLst>
          </p:cNvPr>
          <p:cNvSpPr/>
          <p:nvPr/>
        </p:nvSpPr>
        <p:spPr>
          <a:xfrm>
            <a:off x="565605" y="5881314"/>
            <a:ext cx="11060790" cy="4265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575"/>
              </a:lnSpc>
            </a:pPr>
            <a:r>
              <a:rPr lang="en-US" sz="1400" b="1" dirty="0">
                <a:solidFill>
                  <a:srgbClr val="1D1D1D"/>
                </a:solidFill>
                <a:latin typeface="Arial" panose="020B0604020202020204" pitchFamily="34" charset="0"/>
                <a:ea typeface="Arial" pitchFamily="34" charset="-122"/>
                <a:cs typeface="Arial" panose="020B0604020202020204" pitchFamily="34" charset="0"/>
              </a:rPr>
              <a:t>Assessment:</a:t>
            </a:r>
            <a:r>
              <a:rPr lang="en-US" sz="1400" dirty="0">
                <a:solidFill>
                  <a:srgbClr val="1D1D1D"/>
                </a:solidFill>
                <a:latin typeface="Arial" panose="020B0604020202020204" pitchFamily="34" charset="0"/>
                <a:ea typeface="Arial" pitchFamily="34" charset="-122"/>
                <a:cs typeface="Arial" panose="020B0604020202020204" pitchFamily="34" charset="0"/>
              </a:rPr>
              <a:t> Model may underestimate slack. Output gap expected to turn negative sooner than projected Q3 2027.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Text 2">
            <a:extLst>
              <a:ext uri="{FF2B5EF4-FFF2-40B4-BE49-F238E27FC236}">
                <a16:creationId xmlns:a16="http://schemas.microsoft.com/office/drawing/2014/main" id="{BCE908B5-4CC9-6753-4BB8-72DD1C2D1335}"/>
              </a:ext>
            </a:extLst>
          </p:cNvPr>
          <p:cNvSpPr/>
          <p:nvPr/>
        </p:nvSpPr>
        <p:spPr>
          <a:xfrm>
            <a:off x="384703" y="3474402"/>
            <a:ext cx="11422591" cy="1895582"/>
          </a:xfrm>
          <a:prstGeom prst="roundRect">
            <a:avLst>
              <a:gd name="adj" fmla="val 6098"/>
            </a:avLst>
          </a:prstGeom>
          <a:solidFill>
            <a:srgbClr val="F8FAFB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Text 9">
            <a:extLst>
              <a:ext uri="{FF2B5EF4-FFF2-40B4-BE49-F238E27FC236}">
                <a16:creationId xmlns:a16="http://schemas.microsoft.com/office/drawing/2014/main" id="{CB3B9F56-8E1A-642C-27EA-38B55A4F2652}"/>
              </a:ext>
            </a:extLst>
          </p:cNvPr>
          <p:cNvSpPr/>
          <p:nvPr/>
        </p:nvSpPr>
        <p:spPr>
          <a:xfrm>
            <a:off x="565604" y="3803015"/>
            <a:ext cx="11729667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spcAft>
                <a:spcPts val="750"/>
              </a:spcAft>
              <a:buNone/>
            </a:pPr>
            <a:r>
              <a:rPr lang="en-US" sz="2400" b="1" dirty="0">
                <a:solidFill>
                  <a:srgbClr val="69A3D1"/>
                </a:solidFill>
                <a:latin typeface="Arial" panose="020B0604020202020204" pitchFamily="34" charset="0"/>
                <a:ea typeface="Arial" pitchFamily="34" charset="-122"/>
                <a:cs typeface="Arial" panose="020B0604020202020204" pitchFamily="34" charset="0"/>
              </a:rPr>
              <a:t>Transmission Channels</a:t>
            </a:r>
          </a:p>
        </p:txBody>
      </p:sp>
      <p:sp>
        <p:nvSpPr>
          <p:cNvPr id="47" name="Text 10">
            <a:extLst>
              <a:ext uri="{FF2B5EF4-FFF2-40B4-BE49-F238E27FC236}">
                <a16:creationId xmlns:a16="http://schemas.microsoft.com/office/drawing/2014/main" id="{46FD024B-1736-8B5D-B382-B82059A2F1F5}"/>
              </a:ext>
            </a:extLst>
          </p:cNvPr>
          <p:cNvSpPr/>
          <p:nvPr/>
        </p:nvSpPr>
        <p:spPr>
          <a:xfrm>
            <a:off x="565605" y="4460437"/>
            <a:ext cx="1994716" cy="1683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00"/>
              </a:lnSpc>
              <a:spcAft>
                <a:spcPts val="300"/>
              </a:spcAft>
              <a:buNone/>
            </a:pPr>
            <a:r>
              <a:rPr lang="en-US" b="1" dirty="0">
                <a:solidFill>
                  <a:srgbClr val="1D1D1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Trade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Text 11">
            <a:extLst>
              <a:ext uri="{FF2B5EF4-FFF2-40B4-BE49-F238E27FC236}">
                <a16:creationId xmlns:a16="http://schemas.microsoft.com/office/drawing/2014/main" id="{5097AB8F-11FE-7B1D-71A2-2DE6D077FEAB}"/>
              </a:ext>
            </a:extLst>
          </p:cNvPr>
          <p:cNvSpPr/>
          <p:nvPr/>
        </p:nvSpPr>
        <p:spPr>
          <a:xfrm>
            <a:off x="565605" y="4781172"/>
            <a:ext cx="2157276" cy="1896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60"/>
              </a:lnSpc>
              <a:buNone/>
            </a:pPr>
            <a:r>
              <a:rPr lang="en-US" sz="1400" dirty="0">
                <a:solidFill>
                  <a:srgbClr val="6C757D"/>
                </a:solidFill>
                <a:latin typeface="Arial" panose="020B0604020202020204" pitchFamily="34" charset="0"/>
                <a:ea typeface="Arial" pitchFamily="34" charset="-122"/>
                <a:cs typeface="Arial" panose="020B0604020202020204" pitchFamily="34" charset="0"/>
              </a:rPr>
              <a:t>External demand shocks</a:t>
            </a:r>
          </a:p>
        </p:txBody>
      </p:sp>
      <p:sp>
        <p:nvSpPr>
          <p:cNvPr id="49" name="Text 12">
            <a:extLst>
              <a:ext uri="{FF2B5EF4-FFF2-40B4-BE49-F238E27FC236}">
                <a16:creationId xmlns:a16="http://schemas.microsoft.com/office/drawing/2014/main" id="{5B1E002F-7074-E9D8-EF1A-91B414DA3461}"/>
              </a:ext>
            </a:extLst>
          </p:cNvPr>
          <p:cNvSpPr/>
          <p:nvPr/>
        </p:nvSpPr>
        <p:spPr>
          <a:xfrm>
            <a:off x="8862663" y="4460437"/>
            <a:ext cx="5768009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500"/>
              </a:lnSpc>
              <a:spcAft>
                <a:spcPts val="300"/>
              </a:spcAft>
            </a:pPr>
            <a:r>
              <a:rPr lang="en-US" b="1" dirty="0">
                <a:solidFill>
                  <a:srgbClr val="1D1D1D"/>
                </a:solidFill>
                <a:latin typeface="Arial" panose="020B0604020202020204" pitchFamily="34" charset="0"/>
                <a:ea typeface="Arial" pitchFamily="34" charset="-122"/>
                <a:cs typeface="Arial" panose="020B0604020202020204" pitchFamily="34" charset="0"/>
              </a:rPr>
              <a:t>Consumption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Text 13">
            <a:extLst>
              <a:ext uri="{FF2B5EF4-FFF2-40B4-BE49-F238E27FC236}">
                <a16:creationId xmlns:a16="http://schemas.microsoft.com/office/drawing/2014/main" id="{A15FAFD7-B991-72D7-43A8-7518576F1C77}"/>
              </a:ext>
            </a:extLst>
          </p:cNvPr>
          <p:cNvSpPr/>
          <p:nvPr/>
        </p:nvSpPr>
        <p:spPr>
          <a:xfrm>
            <a:off x="8862663" y="4781172"/>
            <a:ext cx="5768009" cy="159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170"/>
              </a:lnSpc>
            </a:pPr>
            <a:r>
              <a:rPr lang="en-US" sz="1400" dirty="0">
                <a:solidFill>
                  <a:srgbClr val="6C757D"/>
                </a:solidFill>
                <a:latin typeface="Arial" panose="020B0604020202020204" pitchFamily="34" charset="0"/>
                <a:ea typeface="Arial" pitchFamily="34" charset="-122"/>
                <a:cs typeface="Arial" panose="020B0604020202020204" pitchFamily="34" charset="0"/>
              </a:rPr>
              <a:t>Weak wages &amp; employment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Text 10">
            <a:extLst>
              <a:ext uri="{FF2B5EF4-FFF2-40B4-BE49-F238E27FC236}">
                <a16:creationId xmlns:a16="http://schemas.microsoft.com/office/drawing/2014/main" id="{10B74E93-2704-0736-C94D-29F303023512}"/>
              </a:ext>
            </a:extLst>
          </p:cNvPr>
          <p:cNvSpPr/>
          <p:nvPr/>
        </p:nvSpPr>
        <p:spPr>
          <a:xfrm>
            <a:off x="4632854" y="4460437"/>
            <a:ext cx="1994716" cy="1683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00"/>
              </a:lnSpc>
              <a:spcAft>
                <a:spcPts val="300"/>
              </a:spcAft>
              <a:buNone/>
            </a:pPr>
            <a:r>
              <a:rPr lang="en-US" b="1" dirty="0">
                <a:solidFill>
                  <a:srgbClr val="1D1D1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Investment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Text 11">
            <a:extLst>
              <a:ext uri="{FF2B5EF4-FFF2-40B4-BE49-F238E27FC236}">
                <a16:creationId xmlns:a16="http://schemas.microsoft.com/office/drawing/2014/main" id="{8ED15EC3-3368-F6EE-4FE0-ACBDB3F1455E}"/>
              </a:ext>
            </a:extLst>
          </p:cNvPr>
          <p:cNvSpPr/>
          <p:nvPr/>
        </p:nvSpPr>
        <p:spPr>
          <a:xfrm>
            <a:off x="4632854" y="4781172"/>
            <a:ext cx="2157276" cy="1896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170"/>
              </a:lnSpc>
            </a:pPr>
            <a:r>
              <a:rPr lang="en-US" sz="1400" dirty="0">
                <a:solidFill>
                  <a:srgbClr val="6C757D"/>
                </a:solidFill>
                <a:latin typeface="Arial" panose="020B0604020202020204" pitchFamily="34" charset="0"/>
                <a:ea typeface="Arial" pitchFamily="34" charset="-122"/>
                <a:cs typeface="Arial" panose="020B0604020202020204" pitchFamily="34" charset="0"/>
              </a:rPr>
              <a:t>Business uncertainty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6" name="Text 2">
            <a:extLst>
              <a:ext uri="{FF2B5EF4-FFF2-40B4-BE49-F238E27FC236}">
                <a16:creationId xmlns:a16="http://schemas.microsoft.com/office/drawing/2014/main" id="{8CAB02BE-A804-68E6-8784-F3F828E23E54}"/>
              </a:ext>
            </a:extLst>
          </p:cNvPr>
          <p:cNvSpPr/>
          <p:nvPr/>
        </p:nvSpPr>
        <p:spPr>
          <a:xfrm>
            <a:off x="369513" y="1125582"/>
            <a:ext cx="11422591" cy="2245220"/>
          </a:xfrm>
          <a:prstGeom prst="roundRect">
            <a:avLst>
              <a:gd name="adj" fmla="val 6098"/>
            </a:avLst>
          </a:prstGeom>
          <a:noFill/>
          <a:ln>
            <a:solidFill>
              <a:srgbClr val="F6F6F6"/>
            </a:solidFill>
          </a:ln>
        </p:spPr>
        <p:txBody>
          <a:bodyPr wrap="square" rtlCol="0" anchor="ctr"/>
          <a:lstStyle/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23745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E082C7-D1E1-5E78-57CB-89125F3163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9">
            <a:extLst>
              <a:ext uri="{FF2B5EF4-FFF2-40B4-BE49-F238E27FC236}">
                <a16:creationId xmlns:a16="http://schemas.microsoft.com/office/drawing/2014/main" id="{44809A7E-2979-FBCF-5BB9-1FA3E5F80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515061" y="6329583"/>
            <a:ext cx="2394551" cy="365125"/>
          </a:xfrm>
        </p:spPr>
        <p:txBody>
          <a:bodyPr/>
          <a:lstStyle/>
          <a:p>
            <a:pPr algn="r"/>
            <a:r>
              <a:rPr lang="en-GB" sz="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2026-2027 Forecasts | </a:t>
            </a:r>
            <a:fld id="{8FEE686F-D980-324A-BFB9-D3465C7B126A}" type="slidenum">
              <a:rPr lang="en-GB" sz="800" b="1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r"/>
              <a:t>8</a:t>
            </a:fld>
            <a:endParaRPr lang="en-CH" sz="800" b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17FE84-4FB9-89D3-4637-2B29AECF9B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56"/>
          <a:stretch>
            <a:fillRect/>
          </a:stretch>
        </p:blipFill>
        <p:spPr bwMode="auto">
          <a:xfrm>
            <a:off x="9832768" y="395219"/>
            <a:ext cx="2118499" cy="312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9FE3C3F-90EF-4CE7-166A-FC237292A60B}"/>
              </a:ext>
            </a:extLst>
          </p:cNvPr>
          <p:cNvSpPr/>
          <p:nvPr/>
        </p:nvSpPr>
        <p:spPr>
          <a:xfrm>
            <a:off x="-1" y="3198"/>
            <a:ext cx="12192001" cy="226355"/>
          </a:xfrm>
          <a:prstGeom prst="rect">
            <a:avLst/>
          </a:prstGeom>
          <a:solidFill>
            <a:srgbClr val="00000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B86ECC11-F28D-6D29-C60D-BE2D32D19959}"/>
              </a:ext>
            </a:extLst>
          </p:cNvPr>
          <p:cNvSpPr txBox="1">
            <a:spLocks/>
          </p:cNvSpPr>
          <p:nvPr/>
        </p:nvSpPr>
        <p:spPr>
          <a:xfrm>
            <a:off x="254342" y="369550"/>
            <a:ext cx="10908400" cy="63599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H" sz="20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OUR FORECAST CONTRASTS WITH THE ECB SPF CONSENSUS</a:t>
            </a:r>
            <a:endParaRPr lang="en-CH" sz="2000" b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5A096ED9-C514-6103-F2B4-106A069D0D88}"/>
              </a:ext>
            </a:extLst>
          </p:cNvPr>
          <p:cNvSpPr txBox="1">
            <a:spLocks/>
          </p:cNvSpPr>
          <p:nvPr/>
        </p:nvSpPr>
        <p:spPr>
          <a:xfrm>
            <a:off x="226209" y="562682"/>
            <a:ext cx="117092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43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52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79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60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54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  <a:defRPr sz="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476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Arial"/>
              <a:buNone/>
              <a:defRPr sz="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/>
            <a:r>
              <a:rPr lang="en-CH" dirty="0">
                <a:solidFill>
                  <a:srgbClr val="69A3D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Analysis</a:t>
            </a:r>
            <a:r>
              <a:rPr lang="en-CH" b="0" dirty="0">
                <a:solidFill>
                  <a:srgbClr val="69A3D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CH" b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| Comparison with ECB SPF Consensus</a:t>
            </a:r>
            <a:endParaRPr lang="en-CH" dirty="0">
              <a:solidFill>
                <a:srgbClr val="69A3D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91FDC0B-15B9-4BA7-A104-D3665B5D808B}"/>
              </a:ext>
            </a:extLst>
          </p:cNvPr>
          <p:cNvSpPr/>
          <p:nvPr/>
        </p:nvSpPr>
        <p:spPr>
          <a:xfrm>
            <a:off x="11951267" y="638652"/>
            <a:ext cx="57600" cy="57600"/>
          </a:xfrm>
          <a:prstGeom prst="rect">
            <a:avLst/>
          </a:prstGeom>
          <a:solidFill>
            <a:srgbClr val="69A3D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Text 18">
            <a:extLst>
              <a:ext uri="{FF2B5EF4-FFF2-40B4-BE49-F238E27FC236}">
                <a16:creationId xmlns:a16="http://schemas.microsoft.com/office/drawing/2014/main" id="{0145EF13-C354-C475-94DD-28A666B35F3D}"/>
              </a:ext>
            </a:extLst>
          </p:cNvPr>
          <p:cNvSpPr/>
          <p:nvPr/>
        </p:nvSpPr>
        <p:spPr>
          <a:xfrm>
            <a:off x="6796059" y="5616441"/>
            <a:ext cx="4992185" cy="713142"/>
          </a:xfrm>
          <a:custGeom>
            <a:avLst/>
            <a:gdLst>
              <a:gd name="csX0" fmla="*/ 0 w 4991486"/>
              <a:gd name="csY0" fmla="*/ 97261 h 933497"/>
              <a:gd name="csX1" fmla="*/ 97261 w 4991486"/>
              <a:gd name="csY1" fmla="*/ 0 h 933497"/>
              <a:gd name="csX2" fmla="*/ 4894225 w 4991486"/>
              <a:gd name="csY2" fmla="*/ 0 h 933497"/>
              <a:gd name="csX3" fmla="*/ 4991486 w 4991486"/>
              <a:gd name="csY3" fmla="*/ 97261 h 933497"/>
              <a:gd name="csX4" fmla="*/ 4991486 w 4991486"/>
              <a:gd name="csY4" fmla="*/ 836236 h 933497"/>
              <a:gd name="csX5" fmla="*/ 4894225 w 4991486"/>
              <a:gd name="csY5" fmla="*/ 933497 h 933497"/>
              <a:gd name="csX6" fmla="*/ 97261 w 4991486"/>
              <a:gd name="csY6" fmla="*/ 933497 h 933497"/>
              <a:gd name="csX7" fmla="*/ 0 w 4991486"/>
              <a:gd name="csY7" fmla="*/ 836236 h 933497"/>
              <a:gd name="csX8" fmla="*/ 0 w 4991486"/>
              <a:gd name="csY8" fmla="*/ 97261 h 933497"/>
              <a:gd name="csX0" fmla="*/ 1538 w 4993024"/>
              <a:gd name="csY0" fmla="*/ 97261 h 933497"/>
              <a:gd name="csX1" fmla="*/ 41649 w 4993024"/>
              <a:gd name="csY1" fmla="*/ 3810 h 933497"/>
              <a:gd name="csX2" fmla="*/ 4895763 w 4993024"/>
              <a:gd name="csY2" fmla="*/ 0 h 933497"/>
              <a:gd name="csX3" fmla="*/ 4993024 w 4993024"/>
              <a:gd name="csY3" fmla="*/ 97261 h 933497"/>
              <a:gd name="csX4" fmla="*/ 4993024 w 4993024"/>
              <a:gd name="csY4" fmla="*/ 836236 h 933497"/>
              <a:gd name="csX5" fmla="*/ 4895763 w 4993024"/>
              <a:gd name="csY5" fmla="*/ 933497 h 933497"/>
              <a:gd name="csX6" fmla="*/ 98799 w 4993024"/>
              <a:gd name="csY6" fmla="*/ 933497 h 933497"/>
              <a:gd name="csX7" fmla="*/ 1538 w 4993024"/>
              <a:gd name="csY7" fmla="*/ 836236 h 933497"/>
              <a:gd name="csX8" fmla="*/ 1538 w 4993024"/>
              <a:gd name="csY8" fmla="*/ 97261 h 933497"/>
              <a:gd name="csX0" fmla="*/ 0 w 4991486"/>
              <a:gd name="csY0" fmla="*/ 97261 h 933497"/>
              <a:gd name="csX1" fmla="*/ 40111 w 4991486"/>
              <a:gd name="csY1" fmla="*/ 3810 h 933497"/>
              <a:gd name="csX2" fmla="*/ 4894225 w 4991486"/>
              <a:gd name="csY2" fmla="*/ 0 h 933497"/>
              <a:gd name="csX3" fmla="*/ 4991486 w 4991486"/>
              <a:gd name="csY3" fmla="*/ 97261 h 933497"/>
              <a:gd name="csX4" fmla="*/ 4991486 w 4991486"/>
              <a:gd name="csY4" fmla="*/ 836236 h 933497"/>
              <a:gd name="csX5" fmla="*/ 4894225 w 4991486"/>
              <a:gd name="csY5" fmla="*/ 933497 h 933497"/>
              <a:gd name="csX6" fmla="*/ 97261 w 4991486"/>
              <a:gd name="csY6" fmla="*/ 933497 h 933497"/>
              <a:gd name="csX7" fmla="*/ 0 w 4991486"/>
              <a:gd name="csY7" fmla="*/ 836236 h 933497"/>
              <a:gd name="csX8" fmla="*/ 0 w 4991486"/>
              <a:gd name="csY8" fmla="*/ 97261 h 933497"/>
              <a:gd name="csX0" fmla="*/ 699 w 4992185"/>
              <a:gd name="csY0" fmla="*/ 97261 h 933497"/>
              <a:gd name="csX1" fmla="*/ 40810 w 4992185"/>
              <a:gd name="csY1" fmla="*/ 3810 h 933497"/>
              <a:gd name="csX2" fmla="*/ 4894924 w 4992185"/>
              <a:gd name="csY2" fmla="*/ 0 h 933497"/>
              <a:gd name="csX3" fmla="*/ 4992185 w 4992185"/>
              <a:gd name="csY3" fmla="*/ 97261 h 933497"/>
              <a:gd name="csX4" fmla="*/ 4992185 w 4992185"/>
              <a:gd name="csY4" fmla="*/ 836236 h 933497"/>
              <a:gd name="csX5" fmla="*/ 4894924 w 4992185"/>
              <a:gd name="csY5" fmla="*/ 933497 h 933497"/>
              <a:gd name="csX6" fmla="*/ 44620 w 4992185"/>
              <a:gd name="csY6" fmla="*/ 933497 h 933497"/>
              <a:gd name="csX7" fmla="*/ 699 w 4992185"/>
              <a:gd name="csY7" fmla="*/ 836236 h 933497"/>
              <a:gd name="csX8" fmla="*/ 699 w 4992185"/>
              <a:gd name="csY8" fmla="*/ 97261 h 933497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4992185" h="933497">
                <a:moveTo>
                  <a:pt x="699" y="97261"/>
                </a:moveTo>
                <a:cubicBezTo>
                  <a:pt x="699" y="43545"/>
                  <a:pt x="6144" y="3810"/>
                  <a:pt x="40810" y="3810"/>
                </a:cubicBezTo>
                <a:lnTo>
                  <a:pt x="4894924" y="0"/>
                </a:lnTo>
                <a:cubicBezTo>
                  <a:pt x="4948640" y="0"/>
                  <a:pt x="4992185" y="43545"/>
                  <a:pt x="4992185" y="97261"/>
                </a:cubicBezTo>
                <a:lnTo>
                  <a:pt x="4992185" y="836236"/>
                </a:lnTo>
                <a:cubicBezTo>
                  <a:pt x="4992185" y="889952"/>
                  <a:pt x="4948640" y="933497"/>
                  <a:pt x="4894924" y="933497"/>
                </a:cubicBezTo>
                <a:lnTo>
                  <a:pt x="44620" y="933497"/>
                </a:lnTo>
                <a:cubicBezTo>
                  <a:pt x="-9096" y="933497"/>
                  <a:pt x="699" y="889952"/>
                  <a:pt x="699" y="836236"/>
                </a:cubicBezTo>
                <a:lnTo>
                  <a:pt x="699" y="97261"/>
                </a:lnTo>
                <a:close/>
              </a:path>
            </a:pathLst>
          </a:custGeom>
          <a:solidFill>
            <a:srgbClr val="69A3D1">
              <a:alpha val="25098"/>
            </a:srgbClr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Shape 19">
            <a:extLst>
              <a:ext uri="{FF2B5EF4-FFF2-40B4-BE49-F238E27FC236}">
                <a16:creationId xmlns:a16="http://schemas.microsoft.com/office/drawing/2014/main" id="{4538C36E-BE57-0E5E-3F06-49494E47FF9F}"/>
              </a:ext>
            </a:extLst>
          </p:cNvPr>
          <p:cNvSpPr/>
          <p:nvPr/>
        </p:nvSpPr>
        <p:spPr>
          <a:xfrm>
            <a:off x="6796059" y="5616441"/>
            <a:ext cx="0" cy="715781"/>
          </a:xfrm>
          <a:prstGeom prst="line">
            <a:avLst/>
          </a:prstGeom>
          <a:noFill/>
          <a:ln w="38100">
            <a:solidFill>
              <a:srgbClr val="69A3D1"/>
            </a:solidFill>
            <a:prstDash val="solid"/>
          </a:ln>
        </p:spPr>
        <p:txBody>
          <a:bodyPr/>
          <a:lstStyle/>
          <a:p>
            <a:endParaRPr lang="en-CH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Text 20">
            <a:extLst>
              <a:ext uri="{FF2B5EF4-FFF2-40B4-BE49-F238E27FC236}">
                <a16:creationId xmlns:a16="http://schemas.microsoft.com/office/drawing/2014/main" id="{4209C7A8-A58C-781B-8B9C-67B0A53FDC51}"/>
              </a:ext>
            </a:extLst>
          </p:cNvPr>
          <p:cNvSpPr/>
          <p:nvPr/>
        </p:nvSpPr>
        <p:spPr>
          <a:xfrm>
            <a:off x="6958220" y="5891140"/>
            <a:ext cx="4813607" cy="4140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350"/>
              </a:lnSpc>
            </a:pPr>
            <a:r>
              <a:rPr lang="en-US" sz="1500" b="1" dirty="0">
                <a:solidFill>
                  <a:srgbClr val="1D1D1D"/>
                </a:solidFill>
                <a:latin typeface="Arial" panose="020B0604020202020204" pitchFamily="34" charset="0"/>
                <a:ea typeface="Arial" pitchFamily="34" charset="-122"/>
                <a:cs typeface="Arial" panose="020B0604020202020204" pitchFamily="34" charset="0"/>
              </a:rPr>
              <a:t>Assessment:</a:t>
            </a:r>
            <a:r>
              <a:rPr lang="en-US" sz="1500" dirty="0">
                <a:solidFill>
                  <a:srgbClr val="1D1D1D"/>
                </a:solidFill>
                <a:latin typeface="Arial" panose="020B0604020202020204" pitchFamily="34" charset="0"/>
                <a:ea typeface="Arial" pitchFamily="34" charset="-122"/>
                <a:cs typeface="Arial" panose="020B0604020202020204" pitchFamily="34" charset="0"/>
              </a:rPr>
              <a:t> We anticipate wider negative output gap</a:t>
            </a: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D01923AC-482A-25B2-42E9-2178DD4E3575}"/>
              </a:ext>
            </a:extLst>
          </p:cNvPr>
          <p:cNvGrpSpPr/>
          <p:nvPr/>
        </p:nvGrpSpPr>
        <p:grpSpPr>
          <a:xfrm>
            <a:off x="6774559" y="4438085"/>
            <a:ext cx="4975068" cy="1096484"/>
            <a:chOff x="6813177" y="4506613"/>
            <a:chExt cx="4975068" cy="1096484"/>
          </a:xfrm>
        </p:grpSpPr>
        <p:sp>
          <p:nvSpPr>
            <p:cNvPr id="45" name="Text 9">
              <a:extLst>
                <a:ext uri="{FF2B5EF4-FFF2-40B4-BE49-F238E27FC236}">
                  <a16:creationId xmlns:a16="http://schemas.microsoft.com/office/drawing/2014/main" id="{32790954-167D-78F3-4C26-0FB6D5089BB0}"/>
                </a:ext>
              </a:extLst>
            </p:cNvPr>
            <p:cNvSpPr/>
            <p:nvPr/>
          </p:nvSpPr>
          <p:spPr>
            <a:xfrm>
              <a:off x="6813177" y="4506613"/>
              <a:ext cx="4975068" cy="932961"/>
            </a:xfrm>
            <a:prstGeom prst="roundRect">
              <a:avLst>
                <a:gd name="adj" fmla="val 10667"/>
              </a:avLst>
            </a:prstGeom>
            <a:solidFill>
              <a:srgbClr val="FFFFFF"/>
            </a:solidFill>
            <a:ln w="19050">
              <a:solidFill>
                <a:srgbClr val="DEE2E6"/>
              </a:solidFill>
            </a:ln>
          </p:spPr>
          <p:txBody>
            <a:bodyPr wrap="square" rtlCol="0" anchor="ctr"/>
            <a:lstStyle/>
            <a:p>
              <a:pPr marL="0" indent="0">
                <a:buNone/>
              </a:pPr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" name="Text 10">
              <a:extLst>
                <a:ext uri="{FF2B5EF4-FFF2-40B4-BE49-F238E27FC236}">
                  <a16:creationId xmlns:a16="http://schemas.microsoft.com/office/drawing/2014/main" id="{5A9E5632-7F49-E552-D144-9A74547DAFB8}"/>
                </a:ext>
              </a:extLst>
            </p:cNvPr>
            <p:cNvSpPr/>
            <p:nvPr/>
          </p:nvSpPr>
          <p:spPr>
            <a:xfrm>
              <a:off x="7001385" y="4698864"/>
              <a:ext cx="3046720" cy="1524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1200"/>
                </a:lnSpc>
                <a:spcAft>
                  <a:spcPts val="450"/>
                </a:spcAft>
                <a:buNone/>
              </a:pPr>
              <a:r>
                <a:rPr lang="en-US" sz="1500" b="1" dirty="0">
                  <a:solidFill>
                    <a:srgbClr val="6C757D"/>
                  </a:solidFill>
                  <a:latin typeface="Arial" panose="020B0604020202020204" pitchFamily="34" charset="0"/>
                  <a:ea typeface="Arial" pitchFamily="34" charset="-122"/>
                  <a:cs typeface="Arial" panose="020B0604020202020204" pitchFamily="34" charset="0"/>
                </a:rPr>
                <a:t>INFLATION DIVERGENCE</a:t>
              </a:r>
            </a:p>
            <a:p>
              <a:pPr marL="0" indent="0" algn="l">
                <a:lnSpc>
                  <a:spcPts val="1200"/>
                </a:lnSpc>
                <a:spcAft>
                  <a:spcPts val="450"/>
                </a:spcAft>
                <a:buNone/>
              </a:pPr>
              <a:endParaRPr lang="en-US" sz="1500" b="1" dirty="0">
                <a:solidFill>
                  <a:srgbClr val="6C757D"/>
                </a:solidFill>
                <a:latin typeface="Arial" panose="020B0604020202020204" pitchFamily="34" charset="0"/>
                <a:ea typeface="Arial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47" name="Text 11">
              <a:extLst>
                <a:ext uri="{FF2B5EF4-FFF2-40B4-BE49-F238E27FC236}">
                  <a16:creationId xmlns:a16="http://schemas.microsoft.com/office/drawing/2014/main" id="{6997DF2A-37D6-1533-E783-B6224049CE6D}"/>
                </a:ext>
              </a:extLst>
            </p:cNvPr>
            <p:cNvSpPr/>
            <p:nvPr/>
          </p:nvSpPr>
          <p:spPr>
            <a:xfrm>
              <a:off x="7001385" y="4889955"/>
              <a:ext cx="4545156" cy="713142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r>
                <a:rPr lang="en-US" sz="1400" dirty="0">
                  <a:solidFill>
                    <a:srgbClr val="1D1D1D"/>
                  </a:solidFill>
                  <a:latin typeface="Arial" panose="020B0604020202020204" pitchFamily="34" charset="0"/>
                  <a:ea typeface="Arial" pitchFamily="34" charset="-122"/>
                  <a:cs typeface="Arial" panose="020B0604020202020204" pitchFamily="34" charset="0"/>
                </a:rPr>
                <a:t>Our forecast: 2.07-2.10% (persistently above)</a:t>
              </a:r>
              <a:endParaRPr 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en-US" sz="1400" dirty="0">
                  <a:solidFill>
                    <a:srgbClr val="1D1D1D"/>
                  </a:solidFill>
                  <a:latin typeface="Arial" panose="020B0604020202020204" pitchFamily="34" charset="0"/>
                  <a:ea typeface="Arial" pitchFamily="34" charset="-122"/>
                  <a:cs typeface="Arial" panose="020B0604020202020204" pitchFamily="34" charset="0"/>
                </a:rPr>
                <a:t>SPF: 1.8% in 2026, recovering to 2.0%</a:t>
              </a:r>
              <a:endParaRPr 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32E19CF1-B9B3-5F7C-B2EF-949AE164C986}"/>
              </a:ext>
            </a:extLst>
          </p:cNvPr>
          <p:cNvGrpSpPr/>
          <p:nvPr/>
        </p:nvGrpSpPr>
        <p:grpSpPr>
          <a:xfrm>
            <a:off x="6770011" y="2846355"/>
            <a:ext cx="4975068" cy="1251535"/>
            <a:chOff x="6770011" y="2846355"/>
            <a:chExt cx="4975068" cy="1251535"/>
          </a:xfrm>
        </p:grpSpPr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B44C0445-5189-2CED-FBB8-6B45F8B6B872}"/>
                </a:ext>
              </a:extLst>
            </p:cNvPr>
            <p:cNvGrpSpPr/>
            <p:nvPr/>
          </p:nvGrpSpPr>
          <p:grpSpPr>
            <a:xfrm>
              <a:off x="6770011" y="2846355"/>
              <a:ext cx="4975068" cy="1251535"/>
              <a:chOff x="6813177" y="4728550"/>
              <a:chExt cx="4975068" cy="1251535"/>
            </a:xfrm>
          </p:grpSpPr>
          <p:sp>
            <p:nvSpPr>
              <p:cNvPr id="58" name="Text 9">
                <a:extLst>
                  <a:ext uri="{FF2B5EF4-FFF2-40B4-BE49-F238E27FC236}">
                    <a16:creationId xmlns:a16="http://schemas.microsoft.com/office/drawing/2014/main" id="{9A0C8041-61FA-6103-DF61-AD7B05010756}"/>
                  </a:ext>
                </a:extLst>
              </p:cNvPr>
              <p:cNvSpPr/>
              <p:nvPr/>
            </p:nvSpPr>
            <p:spPr>
              <a:xfrm>
                <a:off x="6813177" y="4728550"/>
                <a:ext cx="4975068" cy="1251535"/>
              </a:xfrm>
              <a:prstGeom prst="roundRect">
                <a:avLst>
                  <a:gd name="adj" fmla="val 10667"/>
                </a:avLst>
              </a:prstGeom>
              <a:solidFill>
                <a:srgbClr val="FFFFFF"/>
              </a:solidFill>
              <a:ln w="28575">
                <a:solidFill>
                  <a:schemeClr val="accent2"/>
                </a:solidFill>
              </a:ln>
            </p:spPr>
            <p:txBody>
              <a:bodyPr wrap="square" rtlCol="0" anchor="ctr"/>
              <a:lstStyle/>
              <a:p>
                <a:pPr marL="0" indent="0">
                  <a:buNone/>
                </a:pPr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9" name="Text 10">
                <a:extLst>
                  <a:ext uri="{FF2B5EF4-FFF2-40B4-BE49-F238E27FC236}">
                    <a16:creationId xmlns:a16="http://schemas.microsoft.com/office/drawing/2014/main" id="{839A0328-42CA-4A76-8627-B246591A6AB1}"/>
                  </a:ext>
                </a:extLst>
              </p:cNvPr>
              <p:cNvSpPr/>
              <p:nvPr/>
            </p:nvSpPr>
            <p:spPr>
              <a:xfrm>
                <a:off x="7001099" y="5040486"/>
                <a:ext cx="3046720" cy="152400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/>
              <a:lstStyle/>
              <a:p>
                <a:pPr marL="0" indent="0" algn="l">
                  <a:lnSpc>
                    <a:spcPts val="1200"/>
                  </a:lnSpc>
                  <a:spcAft>
                    <a:spcPts val="450"/>
                  </a:spcAft>
                  <a:buNone/>
                </a:pPr>
                <a:r>
                  <a:rPr lang="en-US" sz="1500" b="1" dirty="0">
                    <a:solidFill>
                      <a:schemeClr val="accent2"/>
                    </a:solidFill>
                    <a:latin typeface="Arial" panose="020B0604020202020204" pitchFamily="34" charset="0"/>
                    <a:ea typeface="Arial" pitchFamily="34" charset="-122"/>
                    <a:cs typeface="Arial" panose="020B0604020202020204" pitchFamily="34" charset="0"/>
                  </a:rPr>
                  <a:t>ECB SPF CONSENSUS</a:t>
                </a:r>
              </a:p>
            </p:txBody>
          </p:sp>
          <p:sp>
            <p:nvSpPr>
              <p:cNvPr id="60" name="Text 11">
                <a:extLst>
                  <a:ext uri="{FF2B5EF4-FFF2-40B4-BE49-F238E27FC236}">
                    <a16:creationId xmlns:a16="http://schemas.microsoft.com/office/drawing/2014/main" id="{D0FB8187-3214-9021-CA79-9DCB471CE147}"/>
                  </a:ext>
                </a:extLst>
              </p:cNvPr>
              <p:cNvSpPr/>
              <p:nvPr/>
            </p:nvSpPr>
            <p:spPr>
              <a:xfrm>
                <a:off x="7001099" y="5269205"/>
                <a:ext cx="4545156" cy="386838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/>
              <a:lstStyle/>
              <a:p>
                <a:pPr>
                  <a:lnSpc>
                    <a:spcPts val="1470"/>
                  </a:lnSpc>
                  <a:spcAft>
                    <a:spcPts val="225"/>
                  </a:spcAft>
                </a:pPr>
                <a:r>
                  <a:rPr lang="en-US" sz="1500" dirty="0">
                    <a:solidFill>
                      <a:srgbClr val="1D1D1D"/>
                    </a:solidFill>
                    <a:latin typeface="Arial" panose="020B0604020202020204" pitchFamily="34" charset="0"/>
                    <a:ea typeface="Arial" pitchFamily="34" charset="-122"/>
                    <a:cs typeface="Arial" panose="020B0604020202020204" pitchFamily="34" charset="0"/>
                  </a:rPr>
                  <a:t>Brief cut to 1.90%, then reversal to 2.10%</a:t>
                </a:r>
                <a:endParaRPr lang="en-US" sz="15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61" name="Text 10">
              <a:extLst>
                <a:ext uri="{FF2B5EF4-FFF2-40B4-BE49-F238E27FC236}">
                  <a16:creationId xmlns:a16="http://schemas.microsoft.com/office/drawing/2014/main" id="{5DBADCE2-DD53-3C66-C7A9-93F50AA2C1D5}"/>
                </a:ext>
              </a:extLst>
            </p:cNvPr>
            <p:cNvSpPr/>
            <p:nvPr/>
          </p:nvSpPr>
          <p:spPr>
            <a:xfrm>
              <a:off x="6957933" y="3645482"/>
              <a:ext cx="4518408" cy="235844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1170"/>
                </a:lnSpc>
                <a:buNone/>
              </a:pPr>
              <a:r>
                <a:rPr lang="en-US" sz="1400" dirty="0">
                  <a:solidFill>
                    <a:srgbClr val="6C757D"/>
                  </a:solidFill>
                  <a:latin typeface="Arial" panose="020B0604020202020204" pitchFamily="34" charset="0"/>
                  <a:ea typeface="Arial" pitchFamily="34" charset="-122"/>
                  <a:cs typeface="Arial" panose="020B0604020202020204" pitchFamily="34" charset="0"/>
                </a:rPr>
                <a:t>Resilient economy requiring return to restrictive policy</a:t>
              </a:r>
              <a:endParaRPr 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B04B7F30-3E79-4B2A-0D97-9F98C542BAD8}"/>
              </a:ext>
            </a:extLst>
          </p:cNvPr>
          <p:cNvGrpSpPr/>
          <p:nvPr/>
        </p:nvGrpSpPr>
        <p:grpSpPr>
          <a:xfrm>
            <a:off x="6770011" y="1427058"/>
            <a:ext cx="4975068" cy="1251535"/>
            <a:chOff x="6770011" y="2846355"/>
            <a:chExt cx="4975068" cy="1251535"/>
          </a:xfrm>
        </p:grpSpPr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D7B5EC5F-E810-479D-7B0F-DF33CACC5810}"/>
                </a:ext>
              </a:extLst>
            </p:cNvPr>
            <p:cNvGrpSpPr/>
            <p:nvPr/>
          </p:nvGrpSpPr>
          <p:grpSpPr>
            <a:xfrm>
              <a:off x="6770011" y="2846355"/>
              <a:ext cx="4975068" cy="1251535"/>
              <a:chOff x="6813177" y="4728550"/>
              <a:chExt cx="4975068" cy="1251535"/>
            </a:xfrm>
          </p:grpSpPr>
          <p:sp>
            <p:nvSpPr>
              <p:cNvPr id="70" name="Text 9">
                <a:extLst>
                  <a:ext uri="{FF2B5EF4-FFF2-40B4-BE49-F238E27FC236}">
                    <a16:creationId xmlns:a16="http://schemas.microsoft.com/office/drawing/2014/main" id="{07F2C19C-8A82-0902-5DB2-87CC75F61287}"/>
                  </a:ext>
                </a:extLst>
              </p:cNvPr>
              <p:cNvSpPr/>
              <p:nvPr/>
            </p:nvSpPr>
            <p:spPr>
              <a:xfrm>
                <a:off x="6813177" y="4728550"/>
                <a:ext cx="4975068" cy="1251535"/>
              </a:xfrm>
              <a:prstGeom prst="roundRect">
                <a:avLst>
                  <a:gd name="adj" fmla="val 10667"/>
                </a:avLst>
              </a:prstGeom>
              <a:solidFill>
                <a:srgbClr val="FFFFFF"/>
              </a:solidFill>
              <a:ln w="28575">
                <a:solidFill>
                  <a:srgbClr val="69A3D1"/>
                </a:solidFill>
              </a:ln>
            </p:spPr>
            <p:txBody>
              <a:bodyPr wrap="square" rtlCol="0" anchor="ctr"/>
              <a:lstStyle/>
              <a:p>
                <a:pPr marL="0" indent="0">
                  <a:buNone/>
                </a:pPr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1" name="Text 10">
                <a:extLst>
                  <a:ext uri="{FF2B5EF4-FFF2-40B4-BE49-F238E27FC236}">
                    <a16:creationId xmlns:a16="http://schemas.microsoft.com/office/drawing/2014/main" id="{A1AE84DA-07B7-4B10-5735-AFC7D46F0889}"/>
                  </a:ext>
                </a:extLst>
              </p:cNvPr>
              <p:cNvSpPr/>
              <p:nvPr/>
            </p:nvSpPr>
            <p:spPr>
              <a:xfrm>
                <a:off x="7001099" y="5040486"/>
                <a:ext cx="3046720" cy="152400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/>
              <a:lstStyle/>
              <a:p>
                <a:pPr marL="0" indent="0" algn="l">
                  <a:lnSpc>
                    <a:spcPts val="1200"/>
                  </a:lnSpc>
                  <a:spcAft>
                    <a:spcPts val="450"/>
                  </a:spcAft>
                  <a:buNone/>
                </a:pPr>
                <a:r>
                  <a:rPr lang="en-US" sz="1500" b="1" dirty="0">
                    <a:solidFill>
                      <a:srgbClr val="69A3D1"/>
                    </a:solidFill>
                    <a:latin typeface="Arial" panose="020B0604020202020204" pitchFamily="34" charset="0"/>
                    <a:ea typeface="Arial" pitchFamily="34" charset="-122"/>
                    <a:cs typeface="Arial" panose="020B0604020202020204" pitchFamily="34" charset="0"/>
                  </a:rPr>
                  <a:t>OUR FORECAST</a:t>
                </a:r>
              </a:p>
            </p:txBody>
          </p:sp>
          <p:sp>
            <p:nvSpPr>
              <p:cNvPr id="72" name="Text 11">
                <a:extLst>
                  <a:ext uri="{FF2B5EF4-FFF2-40B4-BE49-F238E27FC236}">
                    <a16:creationId xmlns:a16="http://schemas.microsoft.com/office/drawing/2014/main" id="{B192F076-05B1-4B5D-1519-164B87DD3466}"/>
                  </a:ext>
                </a:extLst>
              </p:cNvPr>
              <p:cNvSpPr/>
              <p:nvPr/>
            </p:nvSpPr>
            <p:spPr>
              <a:xfrm>
                <a:off x="7001099" y="5269205"/>
                <a:ext cx="4545156" cy="386838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/>
              <a:lstStyle/>
              <a:p>
                <a:pPr>
                  <a:lnSpc>
                    <a:spcPts val="1470"/>
                  </a:lnSpc>
                  <a:spcAft>
                    <a:spcPts val="225"/>
                  </a:spcAft>
                </a:pPr>
                <a:r>
                  <a:rPr lang="en-US" sz="1500" dirty="0">
                    <a:solidFill>
                      <a:srgbClr val="1D1D1D"/>
                    </a:solidFill>
                    <a:latin typeface="Arial" panose="020B0604020202020204" pitchFamily="34" charset="0"/>
                    <a:ea typeface="Arial" pitchFamily="34" charset="-122"/>
                    <a:cs typeface="Arial" panose="020B0604020202020204" pitchFamily="34" charset="0"/>
                  </a:rPr>
                  <a:t>Sustained easing to 1.25% by 2028</a:t>
                </a:r>
              </a:p>
              <a:p>
                <a:pPr>
                  <a:lnSpc>
                    <a:spcPts val="1470"/>
                  </a:lnSpc>
                  <a:spcAft>
                    <a:spcPts val="225"/>
                  </a:spcAft>
                </a:pPr>
                <a:endParaRPr lang="en-US" sz="1500" dirty="0">
                  <a:solidFill>
                    <a:srgbClr val="1D1D1D"/>
                  </a:solidFill>
                  <a:latin typeface="Arial" panose="020B0604020202020204" pitchFamily="34" charset="0"/>
                  <a:ea typeface="Arial" pitchFamily="34" charset="-122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69" name="Text 10">
              <a:extLst>
                <a:ext uri="{FF2B5EF4-FFF2-40B4-BE49-F238E27FC236}">
                  <a16:creationId xmlns:a16="http://schemas.microsoft.com/office/drawing/2014/main" id="{FD6A4E46-C192-FD4E-96AF-9ED766867A61}"/>
                </a:ext>
              </a:extLst>
            </p:cNvPr>
            <p:cNvSpPr/>
            <p:nvPr/>
          </p:nvSpPr>
          <p:spPr>
            <a:xfrm>
              <a:off x="6957933" y="3645482"/>
              <a:ext cx="4518408" cy="235844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1170"/>
                </a:lnSpc>
                <a:buNone/>
              </a:pPr>
              <a:r>
                <a:rPr lang="en-US" sz="1400" dirty="0">
                  <a:solidFill>
                    <a:srgbClr val="6C757D"/>
                  </a:solidFill>
                  <a:latin typeface="Arial" panose="020B0604020202020204" pitchFamily="34" charset="0"/>
                  <a:ea typeface="Arial" pitchFamily="34" charset="-122"/>
                  <a:cs typeface="Arial" panose="020B0604020202020204" pitchFamily="34" charset="0"/>
                </a:rPr>
                <a:t>Persistent weakness requiring prolonged accommodation</a:t>
              </a:r>
            </a:p>
            <a:p>
              <a:pPr marL="0" indent="0" algn="l">
                <a:lnSpc>
                  <a:spcPts val="1170"/>
                </a:lnSpc>
                <a:buNone/>
              </a:pPr>
              <a:endParaRPr lang="en-US" sz="1400" dirty="0">
                <a:solidFill>
                  <a:srgbClr val="6C757D"/>
                </a:solidFill>
                <a:latin typeface="Arial" panose="020B0604020202020204" pitchFamily="34" charset="0"/>
                <a:ea typeface="Arial" pitchFamily="34" charset="-122"/>
                <a:cs typeface="Arial" panose="020B0604020202020204" pitchFamily="34" charset="0"/>
              </a:endParaRPr>
            </a:p>
          </p:txBody>
        </p:sp>
      </p:grpSp>
      <p:pic>
        <p:nvPicPr>
          <p:cNvPr id="79" name="Picture 78">
            <a:extLst>
              <a:ext uri="{FF2B5EF4-FFF2-40B4-BE49-F238E27FC236}">
                <a16:creationId xmlns:a16="http://schemas.microsoft.com/office/drawing/2014/main" id="{D375D6CB-925E-1F50-5301-D7A2ED3AFB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013" y="1084452"/>
            <a:ext cx="6294157" cy="5245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6510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8D13A9-90F1-EC07-CF11-006A5E16DE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ext 2">
            <a:extLst>
              <a:ext uri="{FF2B5EF4-FFF2-40B4-BE49-F238E27FC236}">
                <a16:creationId xmlns:a16="http://schemas.microsoft.com/office/drawing/2014/main" id="{587FF28E-7291-3820-C5D7-F789CE624504}"/>
              </a:ext>
            </a:extLst>
          </p:cNvPr>
          <p:cNvSpPr/>
          <p:nvPr/>
        </p:nvSpPr>
        <p:spPr>
          <a:xfrm>
            <a:off x="6320866" y="2737731"/>
            <a:ext cx="5473684" cy="1390690"/>
          </a:xfrm>
          <a:prstGeom prst="roundRect">
            <a:avLst>
              <a:gd name="adj" fmla="val 6098"/>
            </a:avLst>
          </a:prstGeom>
          <a:solidFill>
            <a:srgbClr val="F8FAFB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Footer Placeholder 9">
            <a:extLst>
              <a:ext uri="{FF2B5EF4-FFF2-40B4-BE49-F238E27FC236}">
                <a16:creationId xmlns:a16="http://schemas.microsoft.com/office/drawing/2014/main" id="{FB7E9C43-19AD-448A-3B85-A1206EE81B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515061" y="6329583"/>
            <a:ext cx="2394551" cy="365125"/>
          </a:xfrm>
        </p:spPr>
        <p:txBody>
          <a:bodyPr/>
          <a:lstStyle/>
          <a:p>
            <a:pPr algn="r"/>
            <a:r>
              <a:rPr lang="en-GB" sz="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2026-2027 Forecasts | </a:t>
            </a:r>
            <a:fld id="{8FEE686F-D980-324A-BFB9-D3465C7B126A}" type="slidenum">
              <a:rPr lang="en-GB" sz="800" b="1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r"/>
              <a:t>9</a:t>
            </a:fld>
            <a:endParaRPr lang="en-CH" sz="800" b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1D8185B-B6D7-1363-3F8C-C0AD93B65F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56"/>
          <a:stretch>
            <a:fillRect/>
          </a:stretch>
        </p:blipFill>
        <p:spPr bwMode="auto">
          <a:xfrm>
            <a:off x="9832768" y="395219"/>
            <a:ext cx="2118499" cy="312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8B60291-5A50-C250-4EEF-00682EC99D3C}"/>
              </a:ext>
            </a:extLst>
          </p:cNvPr>
          <p:cNvSpPr/>
          <p:nvPr/>
        </p:nvSpPr>
        <p:spPr>
          <a:xfrm>
            <a:off x="-1" y="3198"/>
            <a:ext cx="12192001" cy="226355"/>
          </a:xfrm>
          <a:prstGeom prst="rect">
            <a:avLst/>
          </a:prstGeom>
          <a:solidFill>
            <a:srgbClr val="00000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0E682B04-0E17-C13C-388C-021635328A2F}"/>
              </a:ext>
            </a:extLst>
          </p:cNvPr>
          <p:cNvSpPr txBox="1">
            <a:spLocks/>
          </p:cNvSpPr>
          <p:nvPr/>
        </p:nvSpPr>
        <p:spPr>
          <a:xfrm>
            <a:off x="254342" y="369550"/>
            <a:ext cx="10908400" cy="63599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H" sz="20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EXPECT A SERIES OF RATE CUTS SUMMING UP TO 75BPS BY Q1 2028</a:t>
            </a:r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B322B802-CFB6-212B-4173-1218BADE08AB}"/>
              </a:ext>
            </a:extLst>
          </p:cNvPr>
          <p:cNvSpPr txBox="1">
            <a:spLocks/>
          </p:cNvSpPr>
          <p:nvPr/>
        </p:nvSpPr>
        <p:spPr>
          <a:xfrm>
            <a:off x="226209" y="562682"/>
            <a:ext cx="117092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43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52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79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60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54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  <a:defRPr sz="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476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Arial"/>
              <a:buNone/>
              <a:defRPr sz="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/>
            <a:r>
              <a:rPr lang="en-CH" dirty="0">
                <a:solidFill>
                  <a:srgbClr val="69A3D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Conclusion</a:t>
            </a:r>
            <a:r>
              <a:rPr lang="en-CH" b="0" dirty="0">
                <a:solidFill>
                  <a:srgbClr val="69A3D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CH" b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| Key Takeways</a:t>
            </a:r>
            <a:endParaRPr lang="en-CH" dirty="0">
              <a:solidFill>
                <a:srgbClr val="69A3D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DE0F742-F7FF-ECBB-ED29-68B2F74B342C}"/>
              </a:ext>
            </a:extLst>
          </p:cNvPr>
          <p:cNvSpPr/>
          <p:nvPr/>
        </p:nvSpPr>
        <p:spPr>
          <a:xfrm>
            <a:off x="11951267" y="638652"/>
            <a:ext cx="57600" cy="57600"/>
          </a:xfrm>
          <a:prstGeom prst="rect">
            <a:avLst/>
          </a:prstGeom>
          <a:solidFill>
            <a:srgbClr val="69A3D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Text 2">
            <a:extLst>
              <a:ext uri="{FF2B5EF4-FFF2-40B4-BE49-F238E27FC236}">
                <a16:creationId xmlns:a16="http://schemas.microsoft.com/office/drawing/2014/main" id="{5D072878-770B-0DB4-D56F-36EAD43071EA}"/>
              </a:ext>
            </a:extLst>
          </p:cNvPr>
          <p:cNvSpPr/>
          <p:nvPr/>
        </p:nvSpPr>
        <p:spPr>
          <a:xfrm>
            <a:off x="384703" y="1157437"/>
            <a:ext cx="11403542" cy="1390690"/>
          </a:xfrm>
          <a:prstGeom prst="roundRect">
            <a:avLst>
              <a:gd name="adj" fmla="val 5556"/>
            </a:avLst>
          </a:prstGeom>
          <a:solidFill>
            <a:srgbClr val="69A3D1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Text 18">
            <a:extLst>
              <a:ext uri="{FF2B5EF4-FFF2-40B4-BE49-F238E27FC236}">
                <a16:creationId xmlns:a16="http://schemas.microsoft.com/office/drawing/2014/main" id="{25AECB1C-28A9-C96F-A022-AFF224C90A15}"/>
              </a:ext>
            </a:extLst>
          </p:cNvPr>
          <p:cNvSpPr/>
          <p:nvPr/>
        </p:nvSpPr>
        <p:spPr>
          <a:xfrm>
            <a:off x="380125" y="4291109"/>
            <a:ext cx="11408120" cy="2038474"/>
          </a:xfrm>
          <a:custGeom>
            <a:avLst/>
            <a:gdLst>
              <a:gd name="csX0" fmla="*/ 0 w 11403541"/>
              <a:gd name="csY0" fmla="*/ 209091 h 2006824"/>
              <a:gd name="csX1" fmla="*/ 209091 w 11403541"/>
              <a:gd name="csY1" fmla="*/ 0 h 2006824"/>
              <a:gd name="csX2" fmla="*/ 11194450 w 11403541"/>
              <a:gd name="csY2" fmla="*/ 0 h 2006824"/>
              <a:gd name="csX3" fmla="*/ 11403541 w 11403541"/>
              <a:gd name="csY3" fmla="*/ 209091 h 2006824"/>
              <a:gd name="csX4" fmla="*/ 11403541 w 11403541"/>
              <a:gd name="csY4" fmla="*/ 1797733 h 2006824"/>
              <a:gd name="csX5" fmla="*/ 11194450 w 11403541"/>
              <a:gd name="csY5" fmla="*/ 2006824 h 2006824"/>
              <a:gd name="csX6" fmla="*/ 209091 w 11403541"/>
              <a:gd name="csY6" fmla="*/ 2006824 h 2006824"/>
              <a:gd name="csX7" fmla="*/ 0 w 11403541"/>
              <a:gd name="csY7" fmla="*/ 1797733 h 2006824"/>
              <a:gd name="csX8" fmla="*/ 0 w 11403541"/>
              <a:gd name="csY8" fmla="*/ 209091 h 2006824"/>
              <a:gd name="csX0" fmla="*/ 4579 w 11408120"/>
              <a:gd name="csY0" fmla="*/ 209091 h 2006824"/>
              <a:gd name="csX1" fmla="*/ 86349 w 11408120"/>
              <a:gd name="csY1" fmla="*/ 11575 h 2006824"/>
              <a:gd name="csX2" fmla="*/ 11199029 w 11408120"/>
              <a:gd name="csY2" fmla="*/ 0 h 2006824"/>
              <a:gd name="csX3" fmla="*/ 11408120 w 11408120"/>
              <a:gd name="csY3" fmla="*/ 209091 h 2006824"/>
              <a:gd name="csX4" fmla="*/ 11408120 w 11408120"/>
              <a:gd name="csY4" fmla="*/ 1797733 h 2006824"/>
              <a:gd name="csX5" fmla="*/ 11199029 w 11408120"/>
              <a:gd name="csY5" fmla="*/ 2006824 h 2006824"/>
              <a:gd name="csX6" fmla="*/ 213670 w 11408120"/>
              <a:gd name="csY6" fmla="*/ 2006824 h 2006824"/>
              <a:gd name="csX7" fmla="*/ 4579 w 11408120"/>
              <a:gd name="csY7" fmla="*/ 1797733 h 2006824"/>
              <a:gd name="csX8" fmla="*/ 4579 w 11408120"/>
              <a:gd name="csY8" fmla="*/ 209091 h 2006824"/>
              <a:gd name="csX0" fmla="*/ 4579 w 11408120"/>
              <a:gd name="csY0" fmla="*/ 209091 h 2029974"/>
              <a:gd name="csX1" fmla="*/ 86349 w 11408120"/>
              <a:gd name="csY1" fmla="*/ 11575 h 2029974"/>
              <a:gd name="csX2" fmla="*/ 11199029 w 11408120"/>
              <a:gd name="csY2" fmla="*/ 0 h 2029974"/>
              <a:gd name="csX3" fmla="*/ 11408120 w 11408120"/>
              <a:gd name="csY3" fmla="*/ 209091 h 2029974"/>
              <a:gd name="csX4" fmla="*/ 11408120 w 11408120"/>
              <a:gd name="csY4" fmla="*/ 1797733 h 2029974"/>
              <a:gd name="csX5" fmla="*/ 11199029 w 11408120"/>
              <a:gd name="csY5" fmla="*/ 2006824 h 2029974"/>
              <a:gd name="csX6" fmla="*/ 109497 w 11408120"/>
              <a:gd name="csY6" fmla="*/ 2029974 h 2029974"/>
              <a:gd name="csX7" fmla="*/ 4579 w 11408120"/>
              <a:gd name="csY7" fmla="*/ 1797733 h 2029974"/>
              <a:gd name="csX8" fmla="*/ 4579 w 11408120"/>
              <a:gd name="csY8" fmla="*/ 209091 h 202997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1408120" h="2029974">
                <a:moveTo>
                  <a:pt x="4579" y="209091"/>
                </a:moveTo>
                <a:cubicBezTo>
                  <a:pt x="4579" y="93613"/>
                  <a:pt x="-29129" y="11575"/>
                  <a:pt x="86349" y="11575"/>
                </a:cubicBezTo>
                <a:lnTo>
                  <a:pt x="11199029" y="0"/>
                </a:lnTo>
                <a:cubicBezTo>
                  <a:pt x="11314507" y="0"/>
                  <a:pt x="11408120" y="93613"/>
                  <a:pt x="11408120" y="209091"/>
                </a:cubicBezTo>
                <a:lnTo>
                  <a:pt x="11408120" y="1797733"/>
                </a:lnTo>
                <a:cubicBezTo>
                  <a:pt x="11408120" y="1913211"/>
                  <a:pt x="11314507" y="2006824"/>
                  <a:pt x="11199029" y="2006824"/>
                </a:cubicBezTo>
                <a:lnTo>
                  <a:pt x="109497" y="2029974"/>
                </a:lnTo>
                <a:cubicBezTo>
                  <a:pt x="-5981" y="2029974"/>
                  <a:pt x="4579" y="1913211"/>
                  <a:pt x="4579" y="1797733"/>
                </a:cubicBezTo>
                <a:lnTo>
                  <a:pt x="4579" y="209091"/>
                </a:lnTo>
                <a:close/>
              </a:path>
            </a:pathLst>
          </a:custGeom>
          <a:solidFill>
            <a:srgbClr val="69A3D1">
              <a:alpha val="25098"/>
            </a:srgbClr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Shape 19">
            <a:extLst>
              <a:ext uri="{FF2B5EF4-FFF2-40B4-BE49-F238E27FC236}">
                <a16:creationId xmlns:a16="http://schemas.microsoft.com/office/drawing/2014/main" id="{0D795CA1-91A1-64CA-C63C-43790640DF2E}"/>
              </a:ext>
            </a:extLst>
          </p:cNvPr>
          <p:cNvSpPr/>
          <p:nvPr/>
        </p:nvSpPr>
        <p:spPr>
          <a:xfrm>
            <a:off x="380125" y="4302684"/>
            <a:ext cx="17327" cy="1992634"/>
          </a:xfrm>
          <a:prstGeom prst="line">
            <a:avLst/>
          </a:prstGeom>
          <a:noFill/>
          <a:ln w="38100">
            <a:solidFill>
              <a:srgbClr val="69A3D1"/>
            </a:solidFill>
            <a:prstDash val="solid"/>
          </a:ln>
        </p:spPr>
        <p:txBody>
          <a:bodyPr/>
          <a:lstStyle/>
          <a:p>
            <a:endParaRPr lang="en-CH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Text 20">
            <a:extLst>
              <a:ext uri="{FF2B5EF4-FFF2-40B4-BE49-F238E27FC236}">
                <a16:creationId xmlns:a16="http://schemas.microsoft.com/office/drawing/2014/main" id="{8900A55B-7AFC-4F8D-A531-AE2FC3CC548C}"/>
              </a:ext>
            </a:extLst>
          </p:cNvPr>
          <p:cNvSpPr/>
          <p:nvPr/>
        </p:nvSpPr>
        <p:spPr>
          <a:xfrm>
            <a:off x="565605" y="4787259"/>
            <a:ext cx="11060790" cy="14387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575"/>
              </a:lnSpc>
              <a:spcAft>
                <a:spcPts val="800"/>
              </a:spcAft>
            </a:pPr>
            <a:r>
              <a:rPr lang="en-US" sz="1400" dirty="0">
                <a:solidFill>
                  <a:srgbClr val="1D1D1D"/>
                </a:solidFill>
                <a:latin typeface="Arial" panose="020B0604020202020204" pitchFamily="34" charset="0"/>
                <a:ea typeface="Arial" pitchFamily="34" charset="-122"/>
                <a:cs typeface="Arial" panose="020B0604020202020204" pitchFamily="34" charset="0"/>
              </a:rPr>
              <a:t>Our sustained low-rate forecast contrasts with SPF's policy normalization, </a:t>
            </a:r>
            <a:r>
              <a:rPr lang="en-US" sz="1400" b="1" dirty="0">
                <a:solidFill>
                  <a:srgbClr val="1D1D1D"/>
                </a:solidFill>
                <a:latin typeface="Arial" panose="020B0604020202020204" pitchFamily="34" charset="0"/>
                <a:ea typeface="Arial" pitchFamily="34" charset="-122"/>
                <a:cs typeface="Arial" panose="020B0604020202020204" pitchFamily="34" charset="0"/>
              </a:rPr>
              <a:t>reflecting different assessments of underlying economic dynamics:</a:t>
            </a:r>
            <a:endParaRPr lang="en-US" sz="1400" dirty="0">
              <a:solidFill>
                <a:srgbClr val="1D1D1D"/>
              </a:solidFill>
              <a:latin typeface="Arial" panose="020B0604020202020204" pitchFamily="34" charset="0"/>
              <a:ea typeface="Arial" pitchFamily="34" charset="-122"/>
              <a:cs typeface="Arial" panose="020B0604020202020204" pitchFamily="34" charset="0"/>
            </a:endParaRPr>
          </a:p>
          <a:p>
            <a:pPr marL="285750" indent="-285750">
              <a:lnSpc>
                <a:spcPts val="1575"/>
              </a:lnSpc>
              <a:buFont typeface="Arial" panose="020B0604020202020204" pitchFamily="34" charset="0"/>
              <a:buChar char="•"/>
            </a:pP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The ECB SPF consensus seem to view any near-term weakness as cyclical rather than structural </a:t>
            </a:r>
            <a:r>
              <a:rPr lang="en-GB" sz="1400" b="1" dirty="0">
                <a:latin typeface="Arial" panose="020B0604020202020204" pitchFamily="34" charset="0"/>
                <a:cs typeface="Arial" panose="020B0604020202020204" pitchFamily="34" charset="0"/>
              </a:rPr>
              <a:t>allowing policy normalization by 2027.</a:t>
            </a:r>
          </a:p>
          <a:p>
            <a:pPr marL="285750" indent="-285750">
              <a:lnSpc>
                <a:spcPts val="1575"/>
              </a:lnSpc>
              <a:buFont typeface="Arial" panose="020B0604020202020204" pitchFamily="34" charset="0"/>
              <a:buChar char="•"/>
            </a:pP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Our forecast with its sustained low-rate environment, implies </a:t>
            </a:r>
            <a:r>
              <a:rPr lang="en-GB" sz="1400" b="1" dirty="0">
                <a:latin typeface="Arial" panose="020B0604020202020204" pitchFamily="34" charset="0"/>
                <a:cs typeface="Arial" panose="020B0604020202020204" pitchFamily="34" charset="0"/>
              </a:rPr>
              <a:t>greater concern about persistent economic slack </a:t>
            </a: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requiring the ECB to maintain accommodation for longer.</a:t>
            </a:r>
          </a:p>
        </p:txBody>
      </p:sp>
      <p:sp>
        <p:nvSpPr>
          <p:cNvPr id="47" name="Text 2">
            <a:extLst>
              <a:ext uri="{FF2B5EF4-FFF2-40B4-BE49-F238E27FC236}">
                <a16:creationId xmlns:a16="http://schemas.microsoft.com/office/drawing/2014/main" id="{CA308C1B-881C-9737-029C-848F5CFFE5C7}"/>
              </a:ext>
            </a:extLst>
          </p:cNvPr>
          <p:cNvSpPr/>
          <p:nvPr/>
        </p:nvSpPr>
        <p:spPr>
          <a:xfrm>
            <a:off x="397452" y="2737731"/>
            <a:ext cx="5473684" cy="1390690"/>
          </a:xfrm>
          <a:prstGeom prst="roundRect">
            <a:avLst>
              <a:gd name="adj" fmla="val 6098"/>
            </a:avLst>
          </a:prstGeom>
          <a:solidFill>
            <a:srgbClr val="F8FAFB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Text 3">
            <a:extLst>
              <a:ext uri="{FF2B5EF4-FFF2-40B4-BE49-F238E27FC236}">
                <a16:creationId xmlns:a16="http://schemas.microsoft.com/office/drawing/2014/main" id="{627BC16F-D15E-3E7E-D88F-5F78FA71EC95}"/>
              </a:ext>
            </a:extLst>
          </p:cNvPr>
          <p:cNvSpPr/>
          <p:nvPr/>
        </p:nvSpPr>
        <p:spPr>
          <a:xfrm>
            <a:off x="608274" y="1446471"/>
            <a:ext cx="816102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spcAft>
                <a:spcPts val="900"/>
              </a:spcAft>
              <a:buNone/>
            </a:pPr>
            <a:r>
              <a:rPr lang="en-US" sz="1600" b="1" dirty="0">
                <a:solidFill>
                  <a:srgbClr val="FFFFFF"/>
                </a:solidFill>
                <a:latin typeface="Arial" panose="020B0604020202020204" pitchFamily="34" charset="0"/>
                <a:ea typeface="Arial" pitchFamily="34" charset="-122"/>
                <a:cs typeface="Arial" panose="020B0604020202020204" pitchFamily="34" charset="0"/>
              </a:rPr>
              <a:t>Gradual Easing Cycle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" name="Text 4">
            <a:extLst>
              <a:ext uri="{FF2B5EF4-FFF2-40B4-BE49-F238E27FC236}">
                <a16:creationId xmlns:a16="http://schemas.microsoft.com/office/drawing/2014/main" id="{A1AE4263-1946-0B5F-B555-060B1EE726B1}"/>
              </a:ext>
            </a:extLst>
          </p:cNvPr>
          <p:cNvSpPr/>
          <p:nvPr/>
        </p:nvSpPr>
        <p:spPr>
          <a:xfrm>
            <a:off x="608274" y="1780675"/>
            <a:ext cx="11018121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Arial" panose="020B0604020202020204" pitchFamily="34" charset="0"/>
                <a:ea typeface="Arial" pitchFamily="34" charset="-122"/>
                <a:cs typeface="Arial" panose="020B0604020202020204" pitchFamily="34" charset="0"/>
              </a:rPr>
              <a:t>Three 25bps cuts through 2028 represent a calibrated policy response to moderating inflation and deteriorating output gap, ensuring inflation stabilizes sustainably at 2% target.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Text 7">
            <a:extLst>
              <a:ext uri="{FF2B5EF4-FFF2-40B4-BE49-F238E27FC236}">
                <a16:creationId xmlns:a16="http://schemas.microsoft.com/office/drawing/2014/main" id="{DAA74186-F8CB-4AC0-8A7C-3071EF8C8AB0}"/>
              </a:ext>
            </a:extLst>
          </p:cNvPr>
          <p:cNvSpPr/>
          <p:nvPr/>
        </p:nvSpPr>
        <p:spPr>
          <a:xfrm>
            <a:off x="615894" y="2975643"/>
            <a:ext cx="38862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00"/>
              </a:lnSpc>
              <a:spcAft>
                <a:spcPts val="450"/>
              </a:spcAft>
              <a:buNone/>
            </a:pPr>
            <a:r>
              <a:rPr lang="en-US" sz="1600" b="1" dirty="0">
                <a:solidFill>
                  <a:srgbClr val="69A3D1"/>
                </a:solidFill>
                <a:latin typeface="Arial" panose="020B0604020202020204" pitchFamily="34" charset="0"/>
                <a:ea typeface="Arial" pitchFamily="34" charset="-122"/>
                <a:cs typeface="Arial" panose="020B0604020202020204" pitchFamily="34" charset="0"/>
              </a:rPr>
              <a:t>Policy Implications</a:t>
            </a:r>
            <a:endParaRPr lang="en-US" sz="1600" dirty="0">
              <a:solidFill>
                <a:srgbClr val="69A3D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8" name="Text 8">
            <a:extLst>
              <a:ext uri="{FF2B5EF4-FFF2-40B4-BE49-F238E27FC236}">
                <a16:creationId xmlns:a16="http://schemas.microsoft.com/office/drawing/2014/main" id="{7B72D6C9-6082-CC94-A145-4899CC98FDDA}"/>
              </a:ext>
            </a:extLst>
          </p:cNvPr>
          <p:cNvSpPr/>
          <p:nvPr/>
        </p:nvSpPr>
        <p:spPr>
          <a:xfrm>
            <a:off x="608274" y="3249190"/>
            <a:ext cx="3886200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75"/>
              </a:lnSpc>
              <a:buNone/>
            </a:pPr>
            <a:r>
              <a:rPr lang="en-US" sz="1400" dirty="0">
                <a:solidFill>
                  <a:srgbClr val="1D1D1D"/>
                </a:solidFill>
                <a:latin typeface="Arial" panose="020B0604020202020204" pitchFamily="34" charset="0"/>
                <a:ea typeface="Arial" pitchFamily="34" charset="-122"/>
                <a:cs typeface="Arial" panose="020B0604020202020204" pitchFamily="34" charset="0"/>
              </a:rPr>
              <a:t>Terminal rate of 1.25% provides meaningful accommodation while preserving policy space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" name="Text 7">
            <a:extLst>
              <a:ext uri="{FF2B5EF4-FFF2-40B4-BE49-F238E27FC236}">
                <a16:creationId xmlns:a16="http://schemas.microsoft.com/office/drawing/2014/main" id="{02615652-FBC2-63F5-9C09-10F580398B71}"/>
              </a:ext>
            </a:extLst>
          </p:cNvPr>
          <p:cNvSpPr/>
          <p:nvPr/>
        </p:nvSpPr>
        <p:spPr>
          <a:xfrm>
            <a:off x="6546928" y="2971124"/>
            <a:ext cx="38862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00"/>
              </a:lnSpc>
              <a:spcAft>
                <a:spcPts val="450"/>
              </a:spcAft>
              <a:buNone/>
            </a:pPr>
            <a:r>
              <a:rPr lang="en-US" sz="1600" b="1" dirty="0">
                <a:solidFill>
                  <a:srgbClr val="69A3D1"/>
                </a:solidFill>
                <a:latin typeface="Arial" panose="020B0604020202020204" pitchFamily="34" charset="0"/>
                <a:ea typeface="Arial" pitchFamily="34" charset="-122"/>
                <a:cs typeface="Arial" panose="020B0604020202020204" pitchFamily="34" charset="0"/>
              </a:rPr>
              <a:t>Balance of Risks</a:t>
            </a:r>
            <a:endParaRPr lang="en-US" sz="1600" dirty="0">
              <a:solidFill>
                <a:srgbClr val="69A3D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2" name="Text 8">
            <a:extLst>
              <a:ext uri="{FF2B5EF4-FFF2-40B4-BE49-F238E27FC236}">
                <a16:creationId xmlns:a16="http://schemas.microsoft.com/office/drawing/2014/main" id="{87DC2D89-793A-4F4C-95EA-AE9417019979}"/>
              </a:ext>
            </a:extLst>
          </p:cNvPr>
          <p:cNvSpPr/>
          <p:nvPr/>
        </p:nvSpPr>
        <p:spPr>
          <a:xfrm>
            <a:off x="6539308" y="3244671"/>
            <a:ext cx="3886200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575"/>
              </a:lnSpc>
            </a:pPr>
            <a:r>
              <a:rPr lang="en-US" sz="1400" dirty="0">
                <a:solidFill>
                  <a:srgbClr val="1D1D1D"/>
                </a:solidFill>
                <a:latin typeface="Arial" panose="020B0604020202020204" pitchFamily="34" charset="0"/>
                <a:ea typeface="Arial" pitchFamily="34" charset="-122"/>
                <a:cs typeface="Arial" panose="020B0604020202020204" pitchFamily="34" charset="0"/>
              </a:rPr>
              <a:t>Downside growth risks from tariff uncertainty and labor market weakness support accommodation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5" name="Text 3">
            <a:extLst>
              <a:ext uri="{FF2B5EF4-FFF2-40B4-BE49-F238E27FC236}">
                <a16:creationId xmlns:a16="http://schemas.microsoft.com/office/drawing/2014/main" id="{78D3A3C2-5FB7-2C6A-CD77-C18506183C31}"/>
              </a:ext>
            </a:extLst>
          </p:cNvPr>
          <p:cNvSpPr/>
          <p:nvPr/>
        </p:nvSpPr>
        <p:spPr>
          <a:xfrm>
            <a:off x="565605" y="4464304"/>
            <a:ext cx="816102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100"/>
              </a:lnSpc>
              <a:spcAft>
                <a:spcPts val="900"/>
              </a:spcAft>
            </a:pPr>
            <a:r>
              <a:rPr lang="en-US" sz="1600" b="1" dirty="0">
                <a:solidFill>
                  <a:srgbClr val="1D1D1D"/>
                </a:solidFill>
                <a:latin typeface="Arial" panose="020B0604020202020204" pitchFamily="34" charset="0"/>
                <a:ea typeface="Arial" pitchFamily="34" charset="-122"/>
                <a:cs typeface="Arial" panose="020B0604020202020204" pitchFamily="34" charset="0"/>
              </a:rPr>
              <a:t>Assessment – </a:t>
            </a:r>
            <a:r>
              <a:rPr 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Arial" pitchFamily="34" charset="-122"/>
                <a:cs typeface="Arial" panose="020B0604020202020204" pitchFamily="34" charset="0"/>
              </a:rPr>
              <a:t>Divergence from Consensus:</a:t>
            </a:r>
            <a:endParaRPr lang="en-US" sz="16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67447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13333</TotalTime>
  <Words>850</Words>
  <Application>Microsoft Office PowerPoint</Application>
  <PresentationFormat>Widescreen</PresentationFormat>
  <Paragraphs>135</Paragraphs>
  <Slides>11</Slides>
  <Notes>10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Benoît Goye</dc:creator>
  <cp:lastModifiedBy>Marcos Constantinou</cp:lastModifiedBy>
  <cp:revision>37</cp:revision>
  <dcterms:created xsi:type="dcterms:W3CDTF">2025-11-23T14:21:46Z</dcterms:created>
  <dcterms:modified xsi:type="dcterms:W3CDTF">2025-12-08T16:45:37Z</dcterms:modified>
</cp:coreProperties>
</file>